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drawings/drawing1.xml" ContentType="application/vnd.openxmlformats-officedocument.drawingml.chartshapes+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0"/>
  </p:notesMasterIdLst>
  <p:handoutMasterIdLst>
    <p:handoutMasterId r:id="rId81"/>
  </p:handoutMasterIdLst>
  <p:sldIdLst>
    <p:sldId id="336" r:id="rId2"/>
    <p:sldId id="331" r:id="rId3"/>
    <p:sldId id="333" r:id="rId4"/>
    <p:sldId id="332" r:id="rId5"/>
    <p:sldId id="335" r:id="rId6"/>
    <p:sldId id="334" r:id="rId7"/>
    <p:sldId id="405" r:id="rId8"/>
    <p:sldId id="337" r:id="rId9"/>
    <p:sldId id="338" r:id="rId10"/>
    <p:sldId id="355" r:id="rId11"/>
    <p:sldId id="353" r:id="rId12"/>
    <p:sldId id="356" r:id="rId13"/>
    <p:sldId id="358" r:id="rId14"/>
    <p:sldId id="357" r:id="rId15"/>
    <p:sldId id="339" r:id="rId16"/>
    <p:sldId id="359" r:id="rId17"/>
    <p:sldId id="340" r:id="rId18"/>
    <p:sldId id="360" r:id="rId19"/>
    <p:sldId id="341" r:id="rId20"/>
    <p:sldId id="361" r:id="rId21"/>
    <p:sldId id="342" r:id="rId22"/>
    <p:sldId id="362" r:id="rId23"/>
    <p:sldId id="343" r:id="rId24"/>
    <p:sldId id="363" r:id="rId25"/>
    <p:sldId id="365" r:id="rId26"/>
    <p:sldId id="364" r:id="rId27"/>
    <p:sldId id="354" r:id="rId28"/>
    <p:sldId id="344" r:id="rId29"/>
    <p:sldId id="366" r:id="rId30"/>
    <p:sldId id="367" r:id="rId31"/>
    <p:sldId id="379" r:id="rId32"/>
    <p:sldId id="381" r:id="rId33"/>
    <p:sldId id="383" r:id="rId34"/>
    <p:sldId id="385" r:id="rId35"/>
    <p:sldId id="387" r:id="rId36"/>
    <p:sldId id="389" r:id="rId37"/>
    <p:sldId id="345" r:id="rId38"/>
    <p:sldId id="391" r:id="rId39"/>
    <p:sldId id="392" r:id="rId40"/>
    <p:sldId id="393" r:id="rId41"/>
    <p:sldId id="346" r:id="rId42"/>
    <p:sldId id="394" r:id="rId43"/>
    <p:sldId id="395" r:id="rId44"/>
    <p:sldId id="347" r:id="rId45"/>
    <p:sldId id="396" r:id="rId46"/>
    <p:sldId id="348" r:id="rId47"/>
    <p:sldId id="397" r:id="rId48"/>
    <p:sldId id="349" r:id="rId49"/>
    <p:sldId id="398" r:id="rId50"/>
    <p:sldId id="399" r:id="rId51"/>
    <p:sldId id="400" r:id="rId52"/>
    <p:sldId id="350" r:id="rId53"/>
    <p:sldId id="351" r:id="rId54"/>
    <p:sldId id="401" r:id="rId55"/>
    <p:sldId id="403" r:id="rId56"/>
    <p:sldId id="402" r:id="rId57"/>
    <p:sldId id="352" r:id="rId58"/>
    <p:sldId id="404" r:id="rId59"/>
    <p:sldId id="406" r:id="rId60"/>
    <p:sldId id="407" r:id="rId61"/>
    <p:sldId id="417" r:id="rId62"/>
    <p:sldId id="408" r:id="rId63"/>
    <p:sldId id="418" r:id="rId64"/>
    <p:sldId id="409" r:id="rId65"/>
    <p:sldId id="419" r:id="rId66"/>
    <p:sldId id="410" r:id="rId67"/>
    <p:sldId id="420" r:id="rId68"/>
    <p:sldId id="411" r:id="rId69"/>
    <p:sldId id="412" r:id="rId70"/>
    <p:sldId id="421" r:id="rId71"/>
    <p:sldId id="413" r:id="rId72"/>
    <p:sldId id="422" r:id="rId73"/>
    <p:sldId id="414" r:id="rId74"/>
    <p:sldId id="423" r:id="rId75"/>
    <p:sldId id="415" r:id="rId76"/>
    <p:sldId id="424" r:id="rId77"/>
    <p:sldId id="416" r:id="rId78"/>
    <p:sldId id="425" r:id="rId79"/>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0A"/>
    <a:srgbClr val="0121A7"/>
    <a:srgbClr val="E3D05B"/>
    <a:srgbClr val="FDFECA"/>
    <a:srgbClr val="FBFD9D"/>
    <a:srgbClr val="F8FDBB"/>
    <a:srgbClr val="F6F4C2"/>
    <a:srgbClr val="F8F446"/>
    <a:srgbClr val="F8F88C"/>
    <a:srgbClr val="E7EB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2" autoAdjust="0"/>
    <p:restoredTop sz="94632" autoAdjust="0"/>
  </p:normalViewPr>
  <p:slideViewPr>
    <p:cSldViewPr>
      <p:cViewPr varScale="1">
        <p:scale>
          <a:sx n="84" d="100"/>
          <a:sy n="84" d="100"/>
        </p:scale>
        <p:origin x="-1258" y="-67"/>
      </p:cViewPr>
      <p:guideLst>
        <p:guide orient="horz" pos="2160"/>
        <p:guide pos="2880"/>
      </p:guideLst>
    </p:cSldViewPr>
  </p:slideViewPr>
  <p:notesTextViewPr>
    <p:cViewPr>
      <p:scale>
        <a:sx n="1" d="1"/>
        <a:sy n="1" d="1"/>
      </p:scale>
      <p:origin x="0" y="0"/>
    </p:cViewPr>
  </p:notesTextViewPr>
  <p:sorterViewPr>
    <p:cViewPr>
      <p:scale>
        <a:sx n="100" d="100"/>
        <a:sy n="100" d="100"/>
      </p:scale>
      <p:origin x="0" y="5059"/>
    </p:cViewPr>
  </p:sorterViewPr>
  <p:notesViewPr>
    <p:cSldViewPr>
      <p:cViewPr varScale="1">
        <p:scale>
          <a:sx n="61" d="100"/>
          <a:sy n="61" d="100"/>
        </p:scale>
        <p:origin x="-2563"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image" Target="../media/image7.jpg"/></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image" Target="../media/image8.gif"/></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image" Target="../media/image7.jpg"/></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image" Target="../media/image8.gif"/></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83204529989309"/>
          <c:y val="0"/>
          <c:w val="0.48189158646835811"/>
          <c:h val="0.9160710288689623"/>
        </c:manualLayout>
      </c:layout>
      <c:pieChart>
        <c:varyColors val="1"/>
        <c:ser>
          <c:idx val="0"/>
          <c:order val="0"/>
          <c:tx>
            <c:strRef>
              <c:f>Sheet1!$B$1</c:f>
              <c:strCache>
                <c:ptCount val="1"/>
                <c:pt idx="0">
                  <c:v>Column1</c:v>
                </c:pt>
              </c:strCache>
            </c:strRef>
          </c:tx>
          <c:dLbls>
            <c:dLbl>
              <c:idx val="0"/>
              <c:layout/>
              <c:tx>
                <c:rich>
                  <a:bodyPr/>
                  <a:lstStyle/>
                  <a:p>
                    <a:r>
                      <a:rPr lang="en-US" dirty="0" smtClean="0"/>
                      <a:t>Degree program </a:t>
                    </a:r>
                    <a:r>
                      <a:rPr lang="en-US" dirty="0"/>
                      <a:t>39%</a:t>
                    </a:r>
                  </a:p>
                </c:rich>
              </c:tx>
              <c:showLegendKey val="0"/>
              <c:showVal val="1"/>
              <c:showCatName val="1"/>
              <c:showSerName val="0"/>
              <c:showPercent val="0"/>
              <c:showBubbleSize val="0"/>
            </c:dLbl>
            <c:dLbl>
              <c:idx val="1"/>
              <c:layout>
                <c:manualLayout>
                  <c:x val="-8.2504991363259086E-3"/>
                  <c:y val="-0.1858691887803231"/>
                </c:manualLayout>
              </c:layout>
              <c:tx>
                <c:rich>
                  <a:bodyPr/>
                  <a:lstStyle/>
                  <a:p>
                    <a:r>
                      <a:rPr lang="en-US" dirty="0" smtClean="0"/>
                      <a:t>Certificate </a:t>
                    </a:r>
                    <a:r>
                      <a:rPr lang="en-US" dirty="0"/>
                      <a:t>or </a:t>
                    </a:r>
                    <a:r>
                      <a:rPr lang="en-US" dirty="0" smtClean="0"/>
                      <a:t>license</a:t>
                    </a:r>
                  </a:p>
                  <a:p>
                    <a:r>
                      <a:rPr lang="en-US" dirty="0" smtClean="0"/>
                      <a:t>21</a:t>
                    </a:r>
                    <a:r>
                      <a:rPr lang="en-US" dirty="0"/>
                      <a:t>%</a:t>
                    </a:r>
                  </a:p>
                </c:rich>
              </c:tx>
              <c:showLegendKey val="0"/>
              <c:showVal val="1"/>
              <c:showCatName val="1"/>
              <c:showSerName val="0"/>
              <c:showPercent val="0"/>
              <c:showBubbleSize val="0"/>
            </c:dLbl>
            <c:dLbl>
              <c:idx val="2"/>
              <c:layout>
                <c:manualLayout>
                  <c:x val="0.14353708190322365"/>
                  <c:y val="-8.2337924671527049E-2"/>
                </c:manualLayout>
              </c:layout>
              <c:tx>
                <c:rich>
                  <a:bodyPr/>
                  <a:lstStyle/>
                  <a:p>
                    <a:pPr>
                      <a:defRPr b="1">
                        <a:solidFill>
                          <a:schemeClr val="tx1"/>
                        </a:solidFill>
                      </a:defRPr>
                    </a:pPr>
                    <a:r>
                      <a:rPr lang="en-US" dirty="0" smtClean="0"/>
                      <a:t>Individual courses</a:t>
                    </a:r>
                  </a:p>
                  <a:p>
                    <a:pPr>
                      <a:defRPr b="1">
                        <a:solidFill>
                          <a:schemeClr val="tx1"/>
                        </a:solidFill>
                      </a:defRPr>
                    </a:pPr>
                    <a:r>
                      <a:rPr lang="en-US" dirty="0" smtClean="0"/>
                      <a:t> </a:t>
                    </a:r>
                    <a:r>
                      <a:rPr lang="en-US" dirty="0"/>
                      <a:t>20%</a:t>
                    </a:r>
                  </a:p>
                </c:rich>
              </c:tx>
              <c:spPr/>
              <c:showLegendKey val="0"/>
              <c:showVal val="1"/>
              <c:showCatName val="1"/>
              <c:showSerName val="0"/>
              <c:showPercent val="0"/>
              <c:showBubbleSize val="0"/>
            </c:dLbl>
            <c:dLbl>
              <c:idx val="3"/>
              <c:layout>
                <c:manualLayout>
                  <c:x val="-9.3703703703703706E-2"/>
                  <c:y val="6.309562278257079E-2"/>
                </c:manualLayout>
              </c:layout>
              <c:tx>
                <c:rich>
                  <a:bodyPr/>
                  <a:lstStyle/>
                  <a:p>
                    <a:pPr>
                      <a:defRPr b="1">
                        <a:solidFill>
                          <a:schemeClr val="tx1"/>
                        </a:solidFill>
                      </a:defRPr>
                    </a:pPr>
                    <a:r>
                      <a:rPr lang="en-US" dirty="0" smtClean="0">
                        <a:solidFill>
                          <a:schemeClr val="tx1"/>
                        </a:solidFill>
                      </a:rPr>
                      <a:t>Courses </a:t>
                    </a:r>
                    <a:r>
                      <a:rPr lang="en-US" dirty="0">
                        <a:solidFill>
                          <a:schemeClr val="tx1"/>
                        </a:solidFill>
                      </a:rPr>
                      <a:t>for transfer to a bachelor’s </a:t>
                    </a:r>
                    <a:r>
                      <a:rPr lang="en-US" dirty="0" smtClean="0">
                        <a:solidFill>
                          <a:schemeClr val="tx1"/>
                        </a:solidFill>
                      </a:rPr>
                      <a:t>degree</a:t>
                    </a:r>
                  </a:p>
                  <a:p>
                    <a:pPr>
                      <a:defRPr b="1">
                        <a:solidFill>
                          <a:schemeClr val="tx1"/>
                        </a:solidFill>
                      </a:defRPr>
                    </a:pPr>
                    <a:r>
                      <a:rPr lang="en-US" dirty="0" smtClean="0">
                        <a:solidFill>
                          <a:schemeClr val="tx1"/>
                        </a:solidFill>
                      </a:rPr>
                      <a:t>20</a:t>
                    </a:r>
                    <a:r>
                      <a:rPr lang="en-US" dirty="0">
                        <a:solidFill>
                          <a:schemeClr val="tx1"/>
                        </a:solidFill>
                      </a:rPr>
                      <a:t>%</a:t>
                    </a:r>
                  </a:p>
                </c:rich>
              </c:tx>
              <c:spPr/>
              <c:showLegendKey val="0"/>
              <c:showVal val="1"/>
              <c:showCatName val="1"/>
              <c:showSerName val="0"/>
              <c:showPercent val="0"/>
              <c:showBubbleSize val="0"/>
            </c:dLbl>
            <c:txPr>
              <a:bodyPr/>
              <a:lstStyle/>
              <a:p>
                <a:pPr>
                  <a:defRPr b="1">
                    <a:solidFill>
                      <a:schemeClr val="bg1"/>
                    </a:solidFill>
                  </a:defRPr>
                </a:pPr>
                <a:endParaRPr lang="en-US"/>
              </a:p>
            </c:txPr>
            <c:showLegendKey val="0"/>
            <c:showVal val="1"/>
            <c:showCatName val="1"/>
            <c:showSerName val="0"/>
            <c:showPercent val="0"/>
            <c:showBubbleSize val="0"/>
            <c:showLeaderLines val="1"/>
          </c:dLbls>
          <c:cat>
            <c:strRef>
              <c:f>Sheet1!$A$2:$A$5</c:f>
              <c:strCache>
                <c:ptCount val="4"/>
                <c:pt idx="0">
                  <c:v>Enrolling in a degree program</c:v>
                </c:pt>
                <c:pt idx="1">
                  <c:v>Taking courses toward a certificate or license</c:v>
                </c:pt>
                <c:pt idx="2">
                  <c:v>Taking individual courses</c:v>
                </c:pt>
                <c:pt idx="3">
                  <c:v>Taking courses for transfer to a bachelor’s degree</c:v>
                </c:pt>
              </c:strCache>
            </c:strRef>
          </c:cat>
          <c:val>
            <c:numRef>
              <c:f>Sheet1!$B$2:$B$5</c:f>
              <c:numCache>
                <c:formatCode>0%</c:formatCode>
                <c:ptCount val="4"/>
                <c:pt idx="0">
                  <c:v>0.39</c:v>
                </c:pt>
                <c:pt idx="1">
                  <c:v>0.21</c:v>
                </c:pt>
                <c:pt idx="2">
                  <c:v>0.2</c:v>
                </c:pt>
                <c:pt idx="3">
                  <c:v>0.2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44582585071606"/>
          <c:y val="4.3956043956043959E-2"/>
          <c:w val="0.79654832619606764"/>
          <c:h val="0.93956043956043955"/>
        </c:manualLayout>
      </c:layout>
      <c:barChart>
        <c:barDir val="bar"/>
        <c:grouping val="clustered"/>
        <c:varyColors val="0"/>
        <c:ser>
          <c:idx val="0"/>
          <c:order val="0"/>
          <c:tx>
            <c:strRef>
              <c:f>Sheet1!$B$1</c:f>
              <c:strCache>
                <c:ptCount val="1"/>
                <c:pt idx="0">
                  <c:v>Series 1</c:v>
                </c:pt>
              </c:strCache>
            </c:strRef>
          </c:tx>
          <c:spPr>
            <a:blipFill>
              <a:blip xmlns:r="http://schemas.openxmlformats.org/officeDocument/2006/relationships" r:embed="rId1"/>
              <a:stretch>
                <a:fillRect/>
              </a:stretch>
            </a:blipFill>
            <a:ln>
              <a:solidFill>
                <a:schemeClr val="accent1"/>
              </a:solidFill>
            </a:ln>
          </c:spPr>
          <c:invertIfNegative val="0"/>
          <c:pictureOptions>
            <c:pictureFormat val="stack"/>
          </c:pictureOptions>
          <c:dLbls>
            <c:txPr>
              <a:bodyPr/>
              <a:lstStyle/>
              <a:p>
                <a:pPr>
                  <a:defRPr b="1"/>
                </a:pPr>
                <a:endParaRPr lang="en-US"/>
              </a:p>
            </c:txPr>
            <c:showLegendKey val="0"/>
            <c:showVal val="1"/>
            <c:showCatName val="0"/>
            <c:showSerName val="0"/>
            <c:showPercent val="0"/>
            <c:showBubbleSize val="0"/>
            <c:showLeaderLines val="0"/>
          </c:dLbls>
          <c:cat>
            <c:strRef>
              <c:f>Sheet1!$A$2:$A$7</c:f>
              <c:strCache>
                <c:ptCount val="6"/>
                <c:pt idx="0">
                  <c:v>Wells</c:v>
                </c:pt>
                <c:pt idx="1">
                  <c:v>Sanford</c:v>
                </c:pt>
                <c:pt idx="2">
                  <c:v>Saco</c:v>
                </c:pt>
                <c:pt idx="3">
                  <c:v>Kittery</c:v>
                </c:pt>
                <c:pt idx="4">
                  <c:v>Berwick</c:v>
                </c:pt>
                <c:pt idx="5">
                  <c:v>None of these</c:v>
                </c:pt>
              </c:strCache>
            </c:strRef>
          </c:cat>
          <c:val>
            <c:numRef>
              <c:f>Sheet1!$B$2:$B$7</c:f>
              <c:numCache>
                <c:formatCode>0%</c:formatCode>
                <c:ptCount val="6"/>
                <c:pt idx="0">
                  <c:v>0.73469387755102045</c:v>
                </c:pt>
                <c:pt idx="1">
                  <c:v>0.54081632653061229</c:v>
                </c:pt>
                <c:pt idx="2">
                  <c:v>0.52040816326530615</c:v>
                </c:pt>
                <c:pt idx="3">
                  <c:v>0.41836734693877553</c:v>
                </c:pt>
                <c:pt idx="4">
                  <c:v>0.40816326530612246</c:v>
                </c:pt>
                <c:pt idx="5">
                  <c:v>4.0816326530612242E-2</c:v>
                </c:pt>
              </c:numCache>
            </c:numRef>
          </c:val>
        </c:ser>
        <c:dLbls>
          <c:showLegendKey val="0"/>
          <c:showVal val="0"/>
          <c:showCatName val="0"/>
          <c:showSerName val="0"/>
          <c:showPercent val="0"/>
          <c:showBubbleSize val="0"/>
        </c:dLbls>
        <c:gapWidth val="150"/>
        <c:axId val="34530304"/>
        <c:axId val="35492928"/>
      </c:barChart>
      <c:catAx>
        <c:axId val="34530304"/>
        <c:scaling>
          <c:orientation val="maxMin"/>
        </c:scaling>
        <c:delete val="0"/>
        <c:axPos val="l"/>
        <c:majorTickMark val="out"/>
        <c:minorTickMark val="none"/>
        <c:tickLblPos val="nextTo"/>
        <c:txPr>
          <a:bodyPr/>
          <a:lstStyle/>
          <a:p>
            <a:pPr>
              <a:defRPr b="1"/>
            </a:pPr>
            <a:endParaRPr lang="en-US"/>
          </a:p>
        </c:txPr>
        <c:crossAx val="35492928"/>
        <c:crosses val="autoZero"/>
        <c:auto val="1"/>
        <c:lblAlgn val="ctr"/>
        <c:lblOffset val="100"/>
        <c:noMultiLvlLbl val="0"/>
      </c:catAx>
      <c:valAx>
        <c:axId val="35492928"/>
        <c:scaling>
          <c:orientation val="minMax"/>
        </c:scaling>
        <c:delete val="1"/>
        <c:axPos val="t"/>
        <c:numFmt formatCode="0%" sourceLinked="1"/>
        <c:majorTickMark val="out"/>
        <c:minorTickMark val="none"/>
        <c:tickLblPos val="nextTo"/>
        <c:crossAx val="3453030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blipFill>
              <a:blip xmlns:r="http://schemas.openxmlformats.org/officeDocument/2006/relationships" r:embed="rId1"/>
              <a:stretch>
                <a:fillRect/>
              </a:stretch>
            </a:blipFill>
            <a:ln>
              <a:solidFill>
                <a:schemeClr val="accent1"/>
              </a:solidFill>
            </a:ln>
          </c:spPr>
          <c:invertIfNegative val="0"/>
          <c:pictureOptions>
            <c:pictureFormat val="stack"/>
          </c:pictureOptions>
          <c:dLbls>
            <c:txPr>
              <a:bodyPr/>
              <a:lstStyle/>
              <a:p>
                <a:pPr>
                  <a:defRPr b="1"/>
                </a:pPr>
                <a:endParaRPr lang="en-US"/>
              </a:p>
            </c:txPr>
            <c:showLegendKey val="0"/>
            <c:showVal val="1"/>
            <c:showCatName val="0"/>
            <c:showSerName val="0"/>
            <c:showPercent val="0"/>
            <c:showBubbleSize val="0"/>
            <c:showLeaderLines val="0"/>
          </c:dLbls>
          <c:cat>
            <c:strRef>
              <c:f>Sheet1!$A$2:$A$7</c:f>
              <c:strCache>
                <c:ptCount val="6"/>
                <c:pt idx="0">
                  <c:v>Kittery</c:v>
                </c:pt>
                <c:pt idx="1">
                  <c:v>Berwick</c:v>
                </c:pt>
                <c:pt idx="2">
                  <c:v>Sanford</c:v>
                </c:pt>
                <c:pt idx="3">
                  <c:v>Wells</c:v>
                </c:pt>
                <c:pt idx="4">
                  <c:v>Saco</c:v>
                </c:pt>
                <c:pt idx="5">
                  <c:v>None of these</c:v>
                </c:pt>
              </c:strCache>
            </c:strRef>
          </c:cat>
          <c:val>
            <c:numRef>
              <c:f>Sheet1!$B$2:$B$7</c:f>
              <c:numCache>
                <c:formatCode>0%</c:formatCode>
                <c:ptCount val="6"/>
                <c:pt idx="0">
                  <c:v>0.55921052631578949</c:v>
                </c:pt>
                <c:pt idx="1">
                  <c:v>0.24342105263157895</c:v>
                </c:pt>
                <c:pt idx="2">
                  <c:v>0.15789473684210525</c:v>
                </c:pt>
                <c:pt idx="3">
                  <c:v>0.11842105263157894</c:v>
                </c:pt>
                <c:pt idx="4">
                  <c:v>5.2631578947368418E-2</c:v>
                </c:pt>
                <c:pt idx="5">
                  <c:v>0.33552631578947367</c:v>
                </c:pt>
              </c:numCache>
            </c:numRef>
          </c:val>
        </c:ser>
        <c:dLbls>
          <c:showLegendKey val="0"/>
          <c:showVal val="0"/>
          <c:showCatName val="0"/>
          <c:showSerName val="0"/>
          <c:showPercent val="0"/>
          <c:showBubbleSize val="0"/>
        </c:dLbls>
        <c:gapWidth val="150"/>
        <c:axId val="34531840"/>
        <c:axId val="35495232"/>
      </c:barChart>
      <c:catAx>
        <c:axId val="34531840"/>
        <c:scaling>
          <c:orientation val="maxMin"/>
        </c:scaling>
        <c:delete val="0"/>
        <c:axPos val="l"/>
        <c:majorTickMark val="out"/>
        <c:minorTickMark val="none"/>
        <c:tickLblPos val="nextTo"/>
        <c:txPr>
          <a:bodyPr/>
          <a:lstStyle/>
          <a:p>
            <a:pPr>
              <a:defRPr b="1"/>
            </a:pPr>
            <a:endParaRPr lang="en-US"/>
          </a:p>
        </c:txPr>
        <c:crossAx val="35495232"/>
        <c:crosses val="autoZero"/>
        <c:auto val="1"/>
        <c:lblAlgn val="ctr"/>
        <c:lblOffset val="100"/>
        <c:noMultiLvlLbl val="0"/>
      </c:catAx>
      <c:valAx>
        <c:axId val="35495232"/>
        <c:scaling>
          <c:orientation val="minMax"/>
        </c:scaling>
        <c:delete val="1"/>
        <c:axPos val="t"/>
        <c:numFmt formatCode="0%" sourceLinked="1"/>
        <c:majorTickMark val="out"/>
        <c:minorTickMark val="none"/>
        <c:tickLblPos val="nextTo"/>
        <c:crossAx val="3453184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1 – Not Familiar at All</c:v>
                </c:pt>
                <c:pt idx="1">
                  <c:v>2</c:v>
                </c:pt>
                <c:pt idx="2">
                  <c:v>3</c:v>
                </c:pt>
                <c:pt idx="3">
                  <c:v>4</c:v>
                </c:pt>
                <c:pt idx="4">
                  <c:v>5- Very Familiar</c:v>
                </c:pt>
              </c:strCache>
            </c:strRef>
          </c:cat>
          <c:val>
            <c:numRef>
              <c:f>Sheet1!$B$2:$B$6</c:f>
              <c:numCache>
                <c:formatCode>0%</c:formatCode>
                <c:ptCount val="5"/>
                <c:pt idx="0">
                  <c:v>0.51</c:v>
                </c:pt>
                <c:pt idx="1">
                  <c:v>0.19</c:v>
                </c:pt>
                <c:pt idx="2">
                  <c:v>0.2</c:v>
                </c:pt>
                <c:pt idx="3">
                  <c:v>0.06</c:v>
                </c:pt>
                <c:pt idx="4">
                  <c:v>0.04</c:v>
                </c:pt>
              </c:numCache>
            </c:numRef>
          </c:val>
        </c:ser>
        <c:dLbls>
          <c:showLegendKey val="0"/>
          <c:showVal val="0"/>
          <c:showCatName val="0"/>
          <c:showSerName val="0"/>
          <c:showPercent val="0"/>
          <c:showBubbleSize val="0"/>
        </c:dLbls>
        <c:gapWidth val="150"/>
        <c:axId val="45073920"/>
        <c:axId val="45891584"/>
      </c:barChart>
      <c:catAx>
        <c:axId val="45073920"/>
        <c:scaling>
          <c:orientation val="maxMin"/>
        </c:scaling>
        <c:delete val="0"/>
        <c:axPos val="l"/>
        <c:majorTickMark val="out"/>
        <c:minorTickMark val="none"/>
        <c:tickLblPos val="nextTo"/>
        <c:txPr>
          <a:bodyPr/>
          <a:lstStyle/>
          <a:p>
            <a:pPr>
              <a:defRPr b="1"/>
            </a:pPr>
            <a:endParaRPr lang="en-US"/>
          </a:p>
        </c:txPr>
        <c:crossAx val="45891584"/>
        <c:crosses val="autoZero"/>
        <c:auto val="1"/>
        <c:lblAlgn val="ctr"/>
        <c:lblOffset val="100"/>
        <c:noMultiLvlLbl val="0"/>
      </c:catAx>
      <c:valAx>
        <c:axId val="45891584"/>
        <c:scaling>
          <c:orientation val="minMax"/>
        </c:scaling>
        <c:delete val="1"/>
        <c:axPos val="t"/>
        <c:numFmt formatCode="0%" sourceLinked="1"/>
        <c:majorTickMark val="out"/>
        <c:minorTickMark val="none"/>
        <c:tickLblPos val="nextTo"/>
        <c:crossAx val="450739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44582585071606"/>
          <c:y val="4.3956043956043959E-2"/>
          <c:w val="0.79654832619606764"/>
          <c:h val="0.93956043956043955"/>
        </c:manualLayout>
      </c:layout>
      <c:barChart>
        <c:barDir val="bar"/>
        <c:grouping val="clustered"/>
        <c:varyColors val="0"/>
        <c:ser>
          <c:idx val="0"/>
          <c:order val="0"/>
          <c:tx>
            <c:strRef>
              <c:f>Sheet1!$B$1</c:f>
              <c:strCache>
                <c:ptCount val="1"/>
                <c:pt idx="0">
                  <c:v>Series 1</c:v>
                </c:pt>
              </c:strCache>
            </c:strRef>
          </c:tx>
          <c:spPr>
            <a:blipFill>
              <a:blip xmlns:r="http://schemas.openxmlformats.org/officeDocument/2006/relationships" r:embed="rId1"/>
              <a:stretch>
                <a:fillRect/>
              </a:stretch>
            </a:blipFill>
            <a:ln>
              <a:solidFill>
                <a:schemeClr val="accent1"/>
              </a:solidFill>
            </a:ln>
          </c:spPr>
          <c:invertIfNegative val="0"/>
          <c:pictureOptions>
            <c:pictureFormat val="stack"/>
          </c:pictureOptions>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1 – Not at all familiar</c:v>
                </c:pt>
                <c:pt idx="1">
                  <c:v>2</c:v>
                </c:pt>
                <c:pt idx="2">
                  <c:v>3</c:v>
                </c:pt>
                <c:pt idx="3">
                  <c:v>4</c:v>
                </c:pt>
                <c:pt idx="4">
                  <c:v>5- Very Familiar</c:v>
                </c:pt>
              </c:strCache>
            </c:strRef>
          </c:cat>
          <c:val>
            <c:numRef>
              <c:f>Sheet1!$B$2:$B$6</c:f>
              <c:numCache>
                <c:formatCode>0%</c:formatCode>
                <c:ptCount val="5"/>
                <c:pt idx="0">
                  <c:v>0.10204081632653061</c:v>
                </c:pt>
                <c:pt idx="1">
                  <c:v>0.26530612244897961</c:v>
                </c:pt>
                <c:pt idx="2">
                  <c:v>0.41836734693877553</c:v>
                </c:pt>
                <c:pt idx="3">
                  <c:v>0.14285714285714285</c:v>
                </c:pt>
                <c:pt idx="4">
                  <c:v>7.1428571428571425E-2</c:v>
                </c:pt>
              </c:numCache>
            </c:numRef>
          </c:val>
        </c:ser>
        <c:dLbls>
          <c:showLegendKey val="0"/>
          <c:showVal val="0"/>
          <c:showCatName val="0"/>
          <c:showSerName val="0"/>
          <c:showPercent val="0"/>
          <c:showBubbleSize val="0"/>
        </c:dLbls>
        <c:gapWidth val="150"/>
        <c:axId val="45075456"/>
        <c:axId val="45893888"/>
      </c:barChart>
      <c:catAx>
        <c:axId val="45075456"/>
        <c:scaling>
          <c:orientation val="maxMin"/>
        </c:scaling>
        <c:delete val="0"/>
        <c:axPos val="l"/>
        <c:majorTickMark val="out"/>
        <c:minorTickMark val="none"/>
        <c:tickLblPos val="nextTo"/>
        <c:txPr>
          <a:bodyPr/>
          <a:lstStyle/>
          <a:p>
            <a:pPr>
              <a:defRPr b="1"/>
            </a:pPr>
            <a:endParaRPr lang="en-US"/>
          </a:p>
        </c:txPr>
        <c:crossAx val="45893888"/>
        <c:crosses val="autoZero"/>
        <c:auto val="1"/>
        <c:lblAlgn val="ctr"/>
        <c:lblOffset val="100"/>
        <c:noMultiLvlLbl val="0"/>
      </c:catAx>
      <c:valAx>
        <c:axId val="45893888"/>
        <c:scaling>
          <c:orientation val="minMax"/>
        </c:scaling>
        <c:delete val="1"/>
        <c:axPos val="t"/>
        <c:numFmt formatCode="0%" sourceLinked="1"/>
        <c:majorTickMark val="out"/>
        <c:minorTickMark val="none"/>
        <c:tickLblPos val="nextTo"/>
        <c:crossAx val="4507545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blipFill>
              <a:blip xmlns:r="http://schemas.openxmlformats.org/officeDocument/2006/relationships" r:embed="rId1"/>
              <a:stretch>
                <a:fillRect/>
              </a:stretch>
            </a:blipFill>
            <a:ln>
              <a:solidFill>
                <a:schemeClr val="accent1"/>
              </a:solidFill>
            </a:ln>
          </c:spPr>
          <c:invertIfNegative val="0"/>
          <c:pictureOptions>
            <c:pictureFormat val="stack"/>
          </c:pictureOptions>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1 – Not at all familiar</c:v>
                </c:pt>
                <c:pt idx="1">
                  <c:v>2</c:v>
                </c:pt>
                <c:pt idx="2">
                  <c:v>3</c:v>
                </c:pt>
                <c:pt idx="3">
                  <c:v>4</c:v>
                </c:pt>
                <c:pt idx="4">
                  <c:v>5- Very Familiar</c:v>
                </c:pt>
              </c:strCache>
            </c:strRef>
          </c:cat>
          <c:val>
            <c:numRef>
              <c:f>Sheet1!$B$2:$B$6</c:f>
              <c:numCache>
                <c:formatCode>0%</c:formatCode>
                <c:ptCount val="5"/>
                <c:pt idx="0">
                  <c:v>0.77631578947368418</c:v>
                </c:pt>
                <c:pt idx="1">
                  <c:v>0.15789473684210525</c:v>
                </c:pt>
                <c:pt idx="2">
                  <c:v>5.2631578947368418E-2</c:v>
                </c:pt>
                <c:pt idx="3">
                  <c:v>1.3157894736842105E-2</c:v>
                </c:pt>
                <c:pt idx="4">
                  <c:v>0</c:v>
                </c:pt>
              </c:numCache>
            </c:numRef>
          </c:val>
        </c:ser>
        <c:dLbls>
          <c:showLegendKey val="0"/>
          <c:showVal val="0"/>
          <c:showCatName val="0"/>
          <c:showSerName val="0"/>
          <c:showPercent val="0"/>
          <c:showBubbleSize val="0"/>
        </c:dLbls>
        <c:gapWidth val="150"/>
        <c:axId val="46002176"/>
        <c:axId val="45896192"/>
      </c:barChart>
      <c:catAx>
        <c:axId val="46002176"/>
        <c:scaling>
          <c:orientation val="maxMin"/>
        </c:scaling>
        <c:delete val="0"/>
        <c:axPos val="l"/>
        <c:majorTickMark val="out"/>
        <c:minorTickMark val="none"/>
        <c:tickLblPos val="nextTo"/>
        <c:txPr>
          <a:bodyPr/>
          <a:lstStyle/>
          <a:p>
            <a:pPr>
              <a:defRPr b="1"/>
            </a:pPr>
            <a:endParaRPr lang="en-US"/>
          </a:p>
        </c:txPr>
        <c:crossAx val="45896192"/>
        <c:crosses val="autoZero"/>
        <c:auto val="1"/>
        <c:lblAlgn val="ctr"/>
        <c:lblOffset val="100"/>
        <c:noMultiLvlLbl val="0"/>
      </c:catAx>
      <c:valAx>
        <c:axId val="45896192"/>
        <c:scaling>
          <c:orientation val="minMax"/>
        </c:scaling>
        <c:delete val="1"/>
        <c:axPos val="t"/>
        <c:numFmt formatCode="0%" sourceLinked="1"/>
        <c:majorTickMark val="out"/>
        <c:minorTickMark val="none"/>
        <c:tickLblPos val="nextTo"/>
        <c:crossAx val="4600217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Pt>
            <c:idx val="0"/>
            <c:invertIfNegative val="0"/>
            <c:bubble3D val="0"/>
            <c:spPr>
              <a:solidFill>
                <a:srgbClr val="FF0000"/>
              </a:solidFill>
            </c:spPr>
          </c:dPt>
          <c:dPt>
            <c:idx val="1"/>
            <c:invertIfNegative val="0"/>
            <c:bubble3D val="0"/>
            <c:spPr>
              <a:solidFill>
                <a:srgbClr val="FF0000"/>
              </a:solidFill>
            </c:spPr>
          </c:dPt>
          <c:dPt>
            <c:idx val="2"/>
            <c:invertIfNegative val="0"/>
            <c:bubble3D val="0"/>
            <c:spPr>
              <a:solidFill>
                <a:srgbClr val="FF0000"/>
              </a:solidFill>
            </c:spPr>
          </c:dPt>
          <c:dLbls>
            <c:showLegendKey val="0"/>
            <c:showVal val="1"/>
            <c:showCatName val="0"/>
            <c:showSerName val="0"/>
            <c:showPercent val="0"/>
            <c:showBubbleSize val="0"/>
            <c:showLeaderLines val="0"/>
          </c:dLbls>
          <c:cat>
            <c:strRef>
              <c:f>Sheet1!$A$2:$A$9</c:f>
              <c:strCache>
                <c:ptCount val="8"/>
                <c:pt idx="0">
                  <c:v>Submitted an information request form on the College's website</c:v>
                </c:pt>
                <c:pt idx="1">
                  <c:v>Visit to the college</c:v>
                </c:pt>
                <c:pt idx="2">
                  <c:v>Admissions visit</c:v>
                </c:pt>
                <c:pt idx="3">
                  <c:v>Sent an email to a specific person </c:v>
                </c:pt>
                <c:pt idx="4">
                  <c:v>Phoned the College</c:v>
                </c:pt>
                <c:pt idx="5">
                  <c:v>Talked at a college career fair </c:v>
                </c:pt>
                <c:pt idx="6">
                  <c:v>Attended an open house </c:v>
                </c:pt>
                <c:pt idx="7">
                  <c:v>I did not inquire at all, just submitted an application</c:v>
                </c:pt>
              </c:strCache>
            </c:strRef>
          </c:cat>
          <c:val>
            <c:numRef>
              <c:f>Sheet1!$B$2:$B$9</c:f>
              <c:numCache>
                <c:formatCode>0%</c:formatCode>
                <c:ptCount val="8"/>
                <c:pt idx="0">
                  <c:v>0.3</c:v>
                </c:pt>
                <c:pt idx="1">
                  <c:v>0.16</c:v>
                </c:pt>
                <c:pt idx="2">
                  <c:v>0.12</c:v>
                </c:pt>
                <c:pt idx="3">
                  <c:v>0.12</c:v>
                </c:pt>
                <c:pt idx="4">
                  <c:v>0.08</c:v>
                </c:pt>
                <c:pt idx="5">
                  <c:v>0.06</c:v>
                </c:pt>
                <c:pt idx="6">
                  <c:v>0.04</c:v>
                </c:pt>
                <c:pt idx="7">
                  <c:v>0.12</c:v>
                </c:pt>
              </c:numCache>
            </c:numRef>
          </c:val>
        </c:ser>
        <c:dLbls>
          <c:showLegendKey val="0"/>
          <c:showVal val="0"/>
          <c:showCatName val="0"/>
          <c:showSerName val="0"/>
          <c:showPercent val="0"/>
          <c:showBubbleSize val="0"/>
        </c:dLbls>
        <c:gapWidth val="150"/>
        <c:axId val="45806080"/>
        <c:axId val="45936000"/>
      </c:barChart>
      <c:catAx>
        <c:axId val="45806080"/>
        <c:scaling>
          <c:orientation val="maxMin"/>
        </c:scaling>
        <c:delete val="0"/>
        <c:axPos val="l"/>
        <c:majorTickMark val="out"/>
        <c:minorTickMark val="none"/>
        <c:tickLblPos val="nextTo"/>
        <c:crossAx val="45936000"/>
        <c:crosses val="autoZero"/>
        <c:auto val="1"/>
        <c:lblAlgn val="ctr"/>
        <c:lblOffset val="100"/>
        <c:noMultiLvlLbl val="0"/>
      </c:catAx>
      <c:valAx>
        <c:axId val="45936000"/>
        <c:scaling>
          <c:orientation val="minMax"/>
        </c:scaling>
        <c:delete val="1"/>
        <c:axPos val="t"/>
        <c:numFmt formatCode="0%" sourceLinked="1"/>
        <c:majorTickMark val="out"/>
        <c:minorTickMark val="none"/>
        <c:tickLblPos val="nextTo"/>
        <c:crossAx val="45806080"/>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Sheet1!$A$2:$A$7</c:f>
              <c:strCache>
                <c:ptCount val="6"/>
                <c:pt idx="0">
                  <c:v>Within an hour</c:v>
                </c:pt>
                <c:pt idx="1">
                  <c:v>Within one business day</c:v>
                </c:pt>
                <c:pt idx="2">
                  <c:v>Within one week</c:v>
                </c:pt>
                <c:pt idx="3">
                  <c:v>More than one week</c:v>
                </c:pt>
                <c:pt idx="4">
                  <c:v>I didn't hear back from them</c:v>
                </c:pt>
                <c:pt idx="5">
                  <c:v>Do not remember</c:v>
                </c:pt>
              </c:strCache>
            </c:strRef>
          </c:cat>
          <c:val>
            <c:numRef>
              <c:f>Sheet1!$B$2:$B$7</c:f>
              <c:numCache>
                <c:formatCode>0%</c:formatCode>
                <c:ptCount val="6"/>
                <c:pt idx="0">
                  <c:v>7.0000000000000007E-2</c:v>
                </c:pt>
                <c:pt idx="1">
                  <c:v>0.31</c:v>
                </c:pt>
                <c:pt idx="2">
                  <c:v>0.38</c:v>
                </c:pt>
                <c:pt idx="3">
                  <c:v>7.0000000000000007E-2</c:v>
                </c:pt>
                <c:pt idx="4">
                  <c:v>0.12</c:v>
                </c:pt>
                <c:pt idx="5">
                  <c:v>0.05</c:v>
                </c:pt>
              </c:numCache>
            </c:numRef>
          </c:val>
        </c:ser>
        <c:dLbls>
          <c:showLegendKey val="0"/>
          <c:showVal val="0"/>
          <c:showCatName val="0"/>
          <c:showSerName val="0"/>
          <c:showPercent val="0"/>
          <c:showBubbleSize val="0"/>
        </c:dLbls>
        <c:gapWidth val="150"/>
        <c:axId val="45808128"/>
        <c:axId val="45938304"/>
      </c:barChart>
      <c:catAx>
        <c:axId val="45808128"/>
        <c:scaling>
          <c:orientation val="minMax"/>
        </c:scaling>
        <c:delete val="0"/>
        <c:axPos val="b"/>
        <c:majorTickMark val="out"/>
        <c:minorTickMark val="none"/>
        <c:tickLblPos val="nextTo"/>
        <c:crossAx val="45938304"/>
        <c:crosses val="autoZero"/>
        <c:auto val="1"/>
        <c:lblAlgn val="ctr"/>
        <c:lblOffset val="100"/>
        <c:noMultiLvlLbl val="0"/>
      </c:catAx>
      <c:valAx>
        <c:axId val="45938304"/>
        <c:scaling>
          <c:orientation val="minMax"/>
        </c:scaling>
        <c:delete val="1"/>
        <c:axPos val="l"/>
        <c:numFmt formatCode="0%" sourceLinked="1"/>
        <c:majorTickMark val="out"/>
        <c:minorTickMark val="none"/>
        <c:tickLblPos val="nextTo"/>
        <c:crossAx val="45808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1 = Not Satisfied at All</c:v>
                </c:pt>
                <c:pt idx="1">
                  <c:v>2</c:v>
                </c:pt>
                <c:pt idx="2">
                  <c:v>3</c:v>
                </c:pt>
                <c:pt idx="3">
                  <c:v>4</c:v>
                </c:pt>
                <c:pt idx="4">
                  <c:v>5 = Very Satisfied</c:v>
                </c:pt>
              </c:strCache>
            </c:strRef>
          </c:cat>
          <c:val>
            <c:numRef>
              <c:f>Sheet1!$B$2:$B$6</c:f>
              <c:numCache>
                <c:formatCode>0%</c:formatCode>
                <c:ptCount val="5"/>
                <c:pt idx="0">
                  <c:v>0.1</c:v>
                </c:pt>
                <c:pt idx="1">
                  <c:v>0.12</c:v>
                </c:pt>
                <c:pt idx="2">
                  <c:v>0.28999999999999998</c:v>
                </c:pt>
                <c:pt idx="3">
                  <c:v>0.26</c:v>
                </c:pt>
                <c:pt idx="4">
                  <c:v>0.24</c:v>
                </c:pt>
              </c:numCache>
            </c:numRef>
          </c:val>
        </c:ser>
        <c:dLbls>
          <c:showLegendKey val="0"/>
          <c:showVal val="0"/>
          <c:showCatName val="0"/>
          <c:showSerName val="0"/>
          <c:showPercent val="0"/>
          <c:showBubbleSize val="0"/>
        </c:dLbls>
        <c:gapWidth val="150"/>
        <c:axId val="45809152"/>
        <c:axId val="114065408"/>
      </c:barChart>
      <c:catAx>
        <c:axId val="45809152"/>
        <c:scaling>
          <c:orientation val="maxMin"/>
        </c:scaling>
        <c:delete val="0"/>
        <c:axPos val="l"/>
        <c:majorTickMark val="out"/>
        <c:minorTickMark val="none"/>
        <c:tickLblPos val="nextTo"/>
        <c:txPr>
          <a:bodyPr/>
          <a:lstStyle/>
          <a:p>
            <a:pPr>
              <a:defRPr b="1"/>
            </a:pPr>
            <a:endParaRPr lang="en-US"/>
          </a:p>
        </c:txPr>
        <c:crossAx val="114065408"/>
        <c:crosses val="autoZero"/>
        <c:auto val="1"/>
        <c:lblAlgn val="ctr"/>
        <c:lblOffset val="100"/>
        <c:noMultiLvlLbl val="0"/>
      </c:catAx>
      <c:valAx>
        <c:axId val="114065408"/>
        <c:scaling>
          <c:orientation val="minMax"/>
        </c:scaling>
        <c:delete val="1"/>
        <c:axPos val="t"/>
        <c:numFmt formatCode="0%" sourceLinked="1"/>
        <c:majorTickMark val="out"/>
        <c:minorTickMark val="none"/>
        <c:tickLblPos val="nextTo"/>
        <c:crossAx val="45809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Sheet1!$A$2:$A$14</c:f>
              <c:strCache>
                <c:ptCount val="13"/>
                <c:pt idx="0">
                  <c:v>A family member or friend</c:v>
                </c:pt>
                <c:pt idx="1">
                  <c:v>Mail I received at home</c:v>
                </c:pt>
                <c:pt idx="2">
                  <c:v>I inquired directly to YCCC</c:v>
                </c:pt>
                <c:pt idx="3">
                  <c:v>High school guidance counselors</c:v>
                </c:pt>
                <c:pt idx="4">
                  <c:v>Outside advertising</c:v>
                </c:pt>
                <c:pt idx="5">
                  <c:v>Email I received</c:v>
                </c:pt>
                <c:pt idx="6">
                  <c:v>Online advertising </c:v>
                </c:pt>
                <c:pt idx="7">
                  <c:v>A coworker or employer</c:v>
                </c:pt>
                <c:pt idx="8">
                  <c:v>Newspaper/magazine ads </c:v>
                </c:pt>
                <c:pt idx="9">
                  <c:v>Television or radio advertising</c:v>
                </c:pt>
                <c:pt idx="10">
                  <c:v>Adult education</c:v>
                </c:pt>
                <c:pt idx="11">
                  <c:v>York County Community College Website</c:v>
                </c:pt>
                <c:pt idx="12">
                  <c:v>State career centers</c:v>
                </c:pt>
              </c:strCache>
            </c:strRef>
          </c:cat>
          <c:val>
            <c:numRef>
              <c:f>Sheet1!$B$2:$B$14</c:f>
              <c:numCache>
                <c:formatCode>0%</c:formatCode>
                <c:ptCount val="13"/>
                <c:pt idx="0">
                  <c:v>0.36</c:v>
                </c:pt>
                <c:pt idx="1">
                  <c:v>0.25</c:v>
                </c:pt>
                <c:pt idx="2">
                  <c:v>0.16</c:v>
                </c:pt>
                <c:pt idx="3">
                  <c:v>0.13</c:v>
                </c:pt>
                <c:pt idx="4">
                  <c:v>0.11</c:v>
                </c:pt>
                <c:pt idx="5">
                  <c:v>0.1</c:v>
                </c:pt>
                <c:pt idx="6">
                  <c:v>0.1</c:v>
                </c:pt>
                <c:pt idx="7">
                  <c:v>0.09</c:v>
                </c:pt>
                <c:pt idx="8">
                  <c:v>0.08</c:v>
                </c:pt>
                <c:pt idx="9">
                  <c:v>7.0000000000000007E-2</c:v>
                </c:pt>
                <c:pt idx="10">
                  <c:v>0.05</c:v>
                </c:pt>
                <c:pt idx="11">
                  <c:v>0.04</c:v>
                </c:pt>
                <c:pt idx="12">
                  <c:v>0.02</c:v>
                </c:pt>
              </c:numCache>
            </c:numRef>
          </c:val>
        </c:ser>
        <c:dLbls>
          <c:showLegendKey val="0"/>
          <c:showVal val="0"/>
          <c:showCatName val="0"/>
          <c:showSerName val="0"/>
          <c:showPercent val="0"/>
          <c:showBubbleSize val="0"/>
        </c:dLbls>
        <c:gapWidth val="150"/>
        <c:axId val="115527168"/>
        <c:axId val="114068864"/>
      </c:barChart>
      <c:catAx>
        <c:axId val="115527168"/>
        <c:scaling>
          <c:orientation val="maxMin"/>
        </c:scaling>
        <c:delete val="0"/>
        <c:axPos val="l"/>
        <c:majorTickMark val="out"/>
        <c:minorTickMark val="none"/>
        <c:tickLblPos val="nextTo"/>
        <c:crossAx val="114068864"/>
        <c:crosses val="autoZero"/>
        <c:auto val="1"/>
        <c:lblAlgn val="ctr"/>
        <c:lblOffset val="100"/>
        <c:noMultiLvlLbl val="0"/>
      </c:catAx>
      <c:valAx>
        <c:axId val="114068864"/>
        <c:scaling>
          <c:orientation val="minMax"/>
        </c:scaling>
        <c:delete val="1"/>
        <c:axPos val="t"/>
        <c:numFmt formatCode="0%" sourceLinked="1"/>
        <c:majorTickMark val="out"/>
        <c:minorTickMark val="none"/>
        <c:tickLblPos val="nextTo"/>
        <c:crossAx val="1155271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4638378536015"/>
          <c:y val="3.0866359269839369E-2"/>
          <c:w val="0.5256536162146398"/>
          <c:h val="0.93826728146032123"/>
        </c:manualLayout>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Sheet1!$A$2:$A$6</c:f>
              <c:strCache>
                <c:ptCount val="5"/>
                <c:pt idx="0">
                  <c:v>Direct visits to the websites of the colleges you were interested in</c:v>
                </c:pt>
                <c:pt idx="1">
                  <c:v>Internet search engines </c:v>
                </c:pt>
                <c:pt idx="2">
                  <c:v>College search sites like eLearners.com, ClassesUSA.com, eLearnPortal.com</c:v>
                </c:pt>
                <c:pt idx="3">
                  <c:v>Social media sites </c:v>
                </c:pt>
                <c:pt idx="4">
                  <c:v>Online chat or virtual open house with institutions of interest</c:v>
                </c:pt>
              </c:strCache>
            </c:strRef>
          </c:cat>
          <c:val>
            <c:numRef>
              <c:f>Sheet1!$B$2:$B$6</c:f>
              <c:numCache>
                <c:formatCode>0%</c:formatCode>
                <c:ptCount val="5"/>
                <c:pt idx="0">
                  <c:v>0.82</c:v>
                </c:pt>
                <c:pt idx="1">
                  <c:v>0.52</c:v>
                </c:pt>
                <c:pt idx="2">
                  <c:v>0.1</c:v>
                </c:pt>
                <c:pt idx="3">
                  <c:v>0.09</c:v>
                </c:pt>
                <c:pt idx="4">
                  <c:v>0.06</c:v>
                </c:pt>
              </c:numCache>
            </c:numRef>
          </c:val>
        </c:ser>
        <c:dLbls>
          <c:showLegendKey val="0"/>
          <c:showVal val="0"/>
          <c:showCatName val="0"/>
          <c:showSerName val="0"/>
          <c:showPercent val="0"/>
          <c:showBubbleSize val="0"/>
        </c:dLbls>
        <c:gapWidth val="150"/>
        <c:axId val="117740032"/>
        <c:axId val="114071168"/>
      </c:barChart>
      <c:catAx>
        <c:axId val="117740032"/>
        <c:scaling>
          <c:orientation val="maxMin"/>
        </c:scaling>
        <c:delete val="0"/>
        <c:axPos val="l"/>
        <c:majorTickMark val="out"/>
        <c:minorTickMark val="none"/>
        <c:tickLblPos val="nextTo"/>
        <c:crossAx val="114071168"/>
        <c:crosses val="autoZero"/>
        <c:auto val="1"/>
        <c:lblAlgn val="ctr"/>
        <c:lblOffset val="100"/>
        <c:noMultiLvlLbl val="0"/>
      </c:catAx>
      <c:valAx>
        <c:axId val="114071168"/>
        <c:scaling>
          <c:orientation val="minMax"/>
        </c:scaling>
        <c:delete val="1"/>
        <c:axPos val="t"/>
        <c:numFmt formatCode="0%" sourceLinked="1"/>
        <c:majorTickMark val="out"/>
        <c:minorTickMark val="none"/>
        <c:tickLblPos val="nextTo"/>
        <c:crossAx val="1177400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Sheet1!$A$2:$A$8</c:f>
              <c:strCache>
                <c:ptCount val="7"/>
                <c:pt idx="0">
                  <c:v>Business</c:v>
                </c:pt>
                <c:pt idx="1">
                  <c:v>Health Professions</c:v>
                </c:pt>
                <c:pt idx="2">
                  <c:v>STEM</c:v>
                </c:pt>
                <c:pt idx="3">
                  <c:v>Education</c:v>
                </c:pt>
                <c:pt idx="4">
                  <c:v>Social Sciences</c:v>
                </c:pt>
                <c:pt idx="5">
                  <c:v>Humanities/Liberal Arts</c:v>
                </c:pt>
                <c:pt idx="6">
                  <c:v>Other</c:v>
                </c:pt>
              </c:strCache>
            </c:strRef>
          </c:cat>
          <c:val>
            <c:numRef>
              <c:f>Sheet1!$B$2:$B$8</c:f>
              <c:numCache>
                <c:formatCode>0%</c:formatCode>
                <c:ptCount val="7"/>
                <c:pt idx="0">
                  <c:v>0.34</c:v>
                </c:pt>
                <c:pt idx="1">
                  <c:v>0.21</c:v>
                </c:pt>
                <c:pt idx="2">
                  <c:v>0.19</c:v>
                </c:pt>
                <c:pt idx="3">
                  <c:v>0.09</c:v>
                </c:pt>
                <c:pt idx="4">
                  <c:v>0.08</c:v>
                </c:pt>
                <c:pt idx="5">
                  <c:v>7.0000000000000007E-2</c:v>
                </c:pt>
                <c:pt idx="6">
                  <c:v>0.02</c:v>
                </c:pt>
              </c:numCache>
            </c:numRef>
          </c:val>
        </c:ser>
        <c:dLbls>
          <c:showLegendKey val="0"/>
          <c:showVal val="0"/>
          <c:showCatName val="0"/>
          <c:showSerName val="0"/>
          <c:showPercent val="0"/>
          <c:showBubbleSize val="0"/>
        </c:dLbls>
        <c:gapWidth val="150"/>
        <c:axId val="34287104"/>
        <c:axId val="96312640"/>
      </c:barChart>
      <c:catAx>
        <c:axId val="34287104"/>
        <c:scaling>
          <c:orientation val="maxMin"/>
        </c:scaling>
        <c:delete val="0"/>
        <c:axPos val="l"/>
        <c:majorTickMark val="out"/>
        <c:minorTickMark val="none"/>
        <c:tickLblPos val="nextTo"/>
        <c:txPr>
          <a:bodyPr/>
          <a:lstStyle/>
          <a:p>
            <a:pPr>
              <a:defRPr b="1"/>
            </a:pPr>
            <a:endParaRPr lang="en-US"/>
          </a:p>
        </c:txPr>
        <c:crossAx val="96312640"/>
        <c:crosses val="autoZero"/>
        <c:auto val="1"/>
        <c:lblAlgn val="ctr"/>
        <c:lblOffset val="100"/>
        <c:noMultiLvlLbl val="0"/>
      </c:catAx>
      <c:valAx>
        <c:axId val="96312640"/>
        <c:scaling>
          <c:orientation val="minMax"/>
        </c:scaling>
        <c:delete val="1"/>
        <c:axPos val="t"/>
        <c:numFmt formatCode="0%" sourceLinked="1"/>
        <c:majorTickMark val="out"/>
        <c:minorTickMark val="none"/>
        <c:tickLblPos val="nextTo"/>
        <c:crossAx val="342871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dLbl>
              <c:idx val="0"/>
              <c:layout>
                <c:manualLayout>
                  <c:x val="-5.0595238095238096E-2"/>
                  <c:y val="-2.8058117134408742E-3"/>
                </c:manualLayout>
              </c:layout>
              <c:spPr/>
              <c:txPr>
                <a:bodyPr/>
                <a:lstStyle/>
                <a:p>
                  <a:pPr>
                    <a:defRPr>
                      <a:solidFill>
                        <a:schemeClr val="bg1"/>
                      </a:solidFil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Printed college guides and other materials</c:v>
                </c:pt>
                <c:pt idx="1">
                  <c:v>Open house or other face-to-face event at colleges of interest</c:v>
                </c:pt>
                <c:pt idx="2">
                  <c:v>Conversations with friends, family or coworkers</c:v>
                </c:pt>
                <c:pt idx="3">
                  <c:v>Phone calls to the institutions</c:v>
                </c:pt>
              </c:strCache>
            </c:strRef>
          </c:cat>
          <c:val>
            <c:numRef>
              <c:f>Sheet1!$B$2:$B$5</c:f>
              <c:numCache>
                <c:formatCode>0%</c:formatCode>
                <c:ptCount val="4"/>
                <c:pt idx="0">
                  <c:v>0.47</c:v>
                </c:pt>
                <c:pt idx="1">
                  <c:v>0.32</c:v>
                </c:pt>
                <c:pt idx="2">
                  <c:v>0.31</c:v>
                </c:pt>
                <c:pt idx="3">
                  <c:v>0.28000000000000003</c:v>
                </c:pt>
              </c:numCache>
            </c:numRef>
          </c:val>
        </c:ser>
        <c:dLbls>
          <c:showLegendKey val="0"/>
          <c:showVal val="0"/>
          <c:showCatName val="0"/>
          <c:showSerName val="0"/>
          <c:showPercent val="0"/>
          <c:showBubbleSize val="0"/>
        </c:dLbls>
        <c:gapWidth val="150"/>
        <c:axId val="117740544"/>
        <c:axId val="116539392"/>
      </c:barChart>
      <c:catAx>
        <c:axId val="117740544"/>
        <c:scaling>
          <c:orientation val="maxMin"/>
        </c:scaling>
        <c:delete val="0"/>
        <c:axPos val="l"/>
        <c:majorTickMark val="out"/>
        <c:minorTickMark val="none"/>
        <c:tickLblPos val="nextTo"/>
        <c:crossAx val="116539392"/>
        <c:crosses val="autoZero"/>
        <c:auto val="1"/>
        <c:lblAlgn val="ctr"/>
        <c:lblOffset val="100"/>
        <c:noMultiLvlLbl val="0"/>
      </c:catAx>
      <c:valAx>
        <c:axId val="116539392"/>
        <c:scaling>
          <c:orientation val="minMax"/>
        </c:scaling>
        <c:delete val="1"/>
        <c:axPos val="t"/>
        <c:numFmt formatCode="0%" sourceLinked="1"/>
        <c:majorTickMark val="out"/>
        <c:minorTickMark val="none"/>
        <c:tickLblPos val="nextTo"/>
        <c:crossAx val="1177405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txPr>
              <a:bodyPr/>
              <a:lstStyle/>
              <a:p>
                <a:pPr>
                  <a:defRPr sz="2000"/>
                </a:pPr>
                <a:endParaRPr lang="en-US"/>
              </a:p>
            </c:txPr>
            <c:showLegendKey val="0"/>
            <c:showVal val="1"/>
            <c:showCatName val="0"/>
            <c:showSerName val="0"/>
            <c:showPercent val="0"/>
            <c:showBubbleSize val="0"/>
            <c:showLeaderLines val="0"/>
          </c:dLbls>
          <c:cat>
            <c:strRef>
              <c:f>Sheet1!$A$2:$A$4</c:f>
              <c:strCache>
                <c:ptCount val="3"/>
                <c:pt idx="0">
                  <c:v>Very familiar</c:v>
                </c:pt>
                <c:pt idx="1">
                  <c:v>Somewhat familiar</c:v>
                </c:pt>
                <c:pt idx="2">
                  <c:v>Not at all familiar</c:v>
                </c:pt>
              </c:strCache>
            </c:strRef>
          </c:cat>
          <c:val>
            <c:numRef>
              <c:f>Sheet1!$B$2:$B$4</c:f>
              <c:numCache>
                <c:formatCode>General</c:formatCode>
                <c:ptCount val="3"/>
                <c:pt idx="0">
                  <c:v>8</c:v>
                </c:pt>
                <c:pt idx="1">
                  <c:v>8</c:v>
                </c:pt>
                <c:pt idx="2">
                  <c:v>4</c:v>
                </c:pt>
              </c:numCache>
            </c:numRef>
          </c:val>
        </c:ser>
        <c:dLbls>
          <c:showLegendKey val="0"/>
          <c:showVal val="0"/>
          <c:showCatName val="0"/>
          <c:showSerName val="0"/>
          <c:showPercent val="0"/>
          <c:showBubbleSize val="0"/>
        </c:dLbls>
        <c:gapWidth val="150"/>
        <c:axId val="117190656"/>
        <c:axId val="116544000"/>
      </c:barChart>
      <c:catAx>
        <c:axId val="117190656"/>
        <c:scaling>
          <c:orientation val="minMax"/>
        </c:scaling>
        <c:delete val="0"/>
        <c:axPos val="b"/>
        <c:majorTickMark val="out"/>
        <c:minorTickMark val="none"/>
        <c:tickLblPos val="nextTo"/>
        <c:crossAx val="116544000"/>
        <c:crosses val="autoZero"/>
        <c:auto val="1"/>
        <c:lblAlgn val="ctr"/>
        <c:lblOffset val="100"/>
        <c:noMultiLvlLbl val="0"/>
      </c:catAx>
      <c:valAx>
        <c:axId val="116544000"/>
        <c:scaling>
          <c:orientation val="minMax"/>
        </c:scaling>
        <c:delete val="1"/>
        <c:axPos val="l"/>
        <c:numFmt formatCode="General" sourceLinked="1"/>
        <c:majorTickMark val="out"/>
        <c:minorTickMark val="none"/>
        <c:tickLblPos val="nextTo"/>
        <c:crossAx val="1171906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txPr>
              <a:bodyPr/>
              <a:lstStyle/>
              <a:p>
                <a:pPr>
                  <a:defRPr sz="2400"/>
                </a:pPr>
                <a:endParaRPr lang="en-US"/>
              </a:p>
            </c:txPr>
            <c:showLegendKey val="0"/>
            <c:showVal val="1"/>
            <c:showCatName val="0"/>
            <c:showSerName val="0"/>
            <c:showPercent val="0"/>
            <c:showBubbleSize val="0"/>
            <c:showLeaderLines val="0"/>
          </c:dLbls>
          <c:cat>
            <c:strRef>
              <c:f>Sheet1!$A$2:$A$4</c:f>
              <c:strCache>
                <c:ptCount val="3"/>
                <c:pt idx="0">
                  <c:v>Very Important</c:v>
                </c:pt>
                <c:pt idx="1">
                  <c:v>Somewhat Important</c:v>
                </c:pt>
                <c:pt idx="2">
                  <c:v>Not Important</c:v>
                </c:pt>
              </c:strCache>
            </c:strRef>
          </c:cat>
          <c:val>
            <c:numRef>
              <c:f>Sheet1!$B$2:$B$4</c:f>
              <c:numCache>
                <c:formatCode>General</c:formatCode>
                <c:ptCount val="3"/>
                <c:pt idx="0">
                  <c:v>11</c:v>
                </c:pt>
                <c:pt idx="1">
                  <c:v>7</c:v>
                </c:pt>
                <c:pt idx="2">
                  <c:v>2</c:v>
                </c:pt>
              </c:numCache>
            </c:numRef>
          </c:val>
        </c:ser>
        <c:dLbls>
          <c:showLegendKey val="0"/>
          <c:showVal val="0"/>
          <c:showCatName val="0"/>
          <c:showSerName val="0"/>
          <c:showPercent val="0"/>
          <c:showBubbleSize val="0"/>
        </c:dLbls>
        <c:gapWidth val="150"/>
        <c:axId val="117231616"/>
        <c:axId val="116546880"/>
      </c:barChart>
      <c:catAx>
        <c:axId val="117231616"/>
        <c:scaling>
          <c:orientation val="minMax"/>
        </c:scaling>
        <c:delete val="0"/>
        <c:axPos val="b"/>
        <c:majorTickMark val="out"/>
        <c:minorTickMark val="none"/>
        <c:tickLblPos val="nextTo"/>
        <c:crossAx val="116546880"/>
        <c:crosses val="autoZero"/>
        <c:auto val="1"/>
        <c:lblAlgn val="ctr"/>
        <c:lblOffset val="100"/>
        <c:noMultiLvlLbl val="0"/>
      </c:catAx>
      <c:valAx>
        <c:axId val="116546880"/>
        <c:scaling>
          <c:orientation val="minMax"/>
        </c:scaling>
        <c:delete val="1"/>
        <c:axPos val="l"/>
        <c:numFmt formatCode="General" sourceLinked="1"/>
        <c:majorTickMark val="out"/>
        <c:minorTickMark val="none"/>
        <c:tickLblPos val="nextTo"/>
        <c:crossAx val="1172316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1 – Not Familiar at All</c:v>
                </c:pt>
                <c:pt idx="1">
                  <c:v>2</c:v>
                </c:pt>
                <c:pt idx="2">
                  <c:v>3</c:v>
                </c:pt>
                <c:pt idx="3">
                  <c:v>4</c:v>
                </c:pt>
                <c:pt idx="4">
                  <c:v>5- Very Familiar</c:v>
                </c:pt>
              </c:strCache>
            </c:strRef>
          </c:cat>
          <c:val>
            <c:numRef>
              <c:f>Sheet1!$B$2:$B$6</c:f>
              <c:numCache>
                <c:formatCode>General</c:formatCode>
                <c:ptCount val="5"/>
                <c:pt idx="0">
                  <c:v>1</c:v>
                </c:pt>
                <c:pt idx="1">
                  <c:v>1</c:v>
                </c:pt>
                <c:pt idx="2">
                  <c:v>3</c:v>
                </c:pt>
                <c:pt idx="3">
                  <c:v>9</c:v>
                </c:pt>
                <c:pt idx="4">
                  <c:v>6</c:v>
                </c:pt>
              </c:numCache>
            </c:numRef>
          </c:val>
        </c:ser>
        <c:dLbls>
          <c:showLegendKey val="0"/>
          <c:showVal val="0"/>
          <c:showCatName val="0"/>
          <c:showSerName val="0"/>
          <c:showPercent val="0"/>
          <c:showBubbleSize val="0"/>
        </c:dLbls>
        <c:gapWidth val="150"/>
        <c:axId val="111933440"/>
        <c:axId val="119201792"/>
      </c:barChart>
      <c:catAx>
        <c:axId val="111933440"/>
        <c:scaling>
          <c:orientation val="maxMin"/>
        </c:scaling>
        <c:delete val="0"/>
        <c:axPos val="l"/>
        <c:majorTickMark val="out"/>
        <c:minorTickMark val="none"/>
        <c:tickLblPos val="nextTo"/>
        <c:txPr>
          <a:bodyPr/>
          <a:lstStyle/>
          <a:p>
            <a:pPr>
              <a:defRPr b="1"/>
            </a:pPr>
            <a:endParaRPr lang="en-US"/>
          </a:p>
        </c:txPr>
        <c:crossAx val="119201792"/>
        <c:crosses val="autoZero"/>
        <c:auto val="1"/>
        <c:lblAlgn val="ctr"/>
        <c:lblOffset val="100"/>
        <c:noMultiLvlLbl val="0"/>
      </c:catAx>
      <c:valAx>
        <c:axId val="119201792"/>
        <c:scaling>
          <c:orientation val="minMax"/>
        </c:scaling>
        <c:delete val="1"/>
        <c:axPos val="t"/>
        <c:numFmt formatCode="General" sourceLinked="1"/>
        <c:majorTickMark val="out"/>
        <c:minorTickMark val="none"/>
        <c:tickLblPos val="nextTo"/>
        <c:crossAx val="111933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Sheet1!$A$2:$A$11</c:f>
              <c:strCache>
                <c:ptCount val="10"/>
                <c:pt idx="0">
                  <c:v>YCCC's website</c:v>
                </c:pt>
                <c:pt idx="1">
                  <c:v>What former students tell you about YCCC</c:v>
                </c:pt>
                <c:pt idx="2">
                  <c:v>Emails to you from YCCC</c:v>
                </c:pt>
                <c:pt idx="3">
                  <c:v>Internet search engines </c:v>
                </c:pt>
                <c:pt idx="4">
                  <c:v>Joint programs between YCCC and school</c:v>
                </c:pt>
                <c:pt idx="5">
                  <c:v>Direct phone contact from YCCC staff</c:v>
                </c:pt>
                <c:pt idx="6">
                  <c:v>Meetings at YCCC for you and colleagues </c:v>
                </c:pt>
                <c:pt idx="7">
                  <c:v>Visits from YCCC representatives</c:v>
                </c:pt>
                <c:pt idx="8">
                  <c:v>YCCC's course catalog</c:v>
                </c:pt>
                <c:pt idx="9">
                  <c:v>Other materials published by YCCC</c:v>
                </c:pt>
              </c:strCache>
            </c:strRef>
          </c:cat>
          <c:val>
            <c:numRef>
              <c:f>Sheet1!$B$2:$B$11</c:f>
              <c:numCache>
                <c:formatCode>General</c:formatCode>
                <c:ptCount val="10"/>
                <c:pt idx="0">
                  <c:v>18</c:v>
                </c:pt>
                <c:pt idx="1">
                  <c:v>15</c:v>
                </c:pt>
                <c:pt idx="2">
                  <c:v>14</c:v>
                </c:pt>
                <c:pt idx="3">
                  <c:v>14</c:v>
                </c:pt>
                <c:pt idx="4">
                  <c:v>13</c:v>
                </c:pt>
                <c:pt idx="5">
                  <c:v>12</c:v>
                </c:pt>
                <c:pt idx="6">
                  <c:v>12</c:v>
                </c:pt>
                <c:pt idx="7">
                  <c:v>12</c:v>
                </c:pt>
                <c:pt idx="8">
                  <c:v>12</c:v>
                </c:pt>
                <c:pt idx="9">
                  <c:v>12</c:v>
                </c:pt>
              </c:numCache>
            </c:numRef>
          </c:val>
        </c:ser>
        <c:dLbls>
          <c:showLegendKey val="0"/>
          <c:showVal val="0"/>
          <c:showCatName val="0"/>
          <c:showSerName val="0"/>
          <c:showPercent val="0"/>
          <c:showBubbleSize val="0"/>
        </c:dLbls>
        <c:gapWidth val="150"/>
        <c:axId val="125113856"/>
        <c:axId val="119206976"/>
      </c:barChart>
      <c:catAx>
        <c:axId val="125113856"/>
        <c:scaling>
          <c:orientation val="maxMin"/>
        </c:scaling>
        <c:delete val="0"/>
        <c:axPos val="l"/>
        <c:majorTickMark val="out"/>
        <c:minorTickMark val="none"/>
        <c:tickLblPos val="nextTo"/>
        <c:crossAx val="119206976"/>
        <c:crosses val="autoZero"/>
        <c:auto val="1"/>
        <c:lblAlgn val="ctr"/>
        <c:lblOffset val="100"/>
        <c:noMultiLvlLbl val="0"/>
      </c:catAx>
      <c:valAx>
        <c:axId val="119206976"/>
        <c:scaling>
          <c:orientation val="minMax"/>
        </c:scaling>
        <c:delete val="1"/>
        <c:axPos val="t"/>
        <c:numFmt formatCode="General" sourceLinked="1"/>
        <c:majorTickMark val="out"/>
        <c:minorTickMark val="none"/>
        <c:tickLblPos val="nextTo"/>
        <c:crossAx val="125113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Sheet1!$A$2:$A$8</c:f>
              <c:strCache>
                <c:ptCount val="7"/>
                <c:pt idx="0">
                  <c:v>Health Professions</c:v>
                </c:pt>
                <c:pt idx="1">
                  <c:v>Education</c:v>
                </c:pt>
                <c:pt idx="2">
                  <c:v>Business</c:v>
                </c:pt>
                <c:pt idx="3">
                  <c:v>STEM</c:v>
                </c:pt>
                <c:pt idx="4">
                  <c:v>Humanities/Liberal Arts</c:v>
                </c:pt>
                <c:pt idx="5">
                  <c:v>Social Sciences</c:v>
                </c:pt>
                <c:pt idx="6">
                  <c:v>Other</c:v>
                </c:pt>
              </c:strCache>
            </c:strRef>
          </c:cat>
          <c:val>
            <c:numRef>
              <c:f>Sheet1!$B$2:$B$8</c:f>
              <c:numCache>
                <c:formatCode>0%</c:formatCode>
                <c:ptCount val="7"/>
                <c:pt idx="0">
                  <c:v>0.31</c:v>
                </c:pt>
                <c:pt idx="1">
                  <c:v>0.21</c:v>
                </c:pt>
                <c:pt idx="2">
                  <c:v>0.17</c:v>
                </c:pt>
                <c:pt idx="3">
                  <c:v>0.13</c:v>
                </c:pt>
                <c:pt idx="4">
                  <c:v>0.08</c:v>
                </c:pt>
                <c:pt idx="5">
                  <c:v>0.02</c:v>
                </c:pt>
                <c:pt idx="6">
                  <c:v>0.08</c:v>
                </c:pt>
              </c:numCache>
            </c:numRef>
          </c:val>
        </c:ser>
        <c:dLbls>
          <c:showLegendKey val="0"/>
          <c:showVal val="0"/>
          <c:showCatName val="0"/>
          <c:showSerName val="0"/>
          <c:showPercent val="0"/>
          <c:showBubbleSize val="0"/>
        </c:dLbls>
        <c:gapWidth val="150"/>
        <c:axId val="35037184"/>
        <c:axId val="96316224"/>
      </c:barChart>
      <c:catAx>
        <c:axId val="35037184"/>
        <c:scaling>
          <c:orientation val="maxMin"/>
        </c:scaling>
        <c:delete val="0"/>
        <c:axPos val="l"/>
        <c:majorTickMark val="out"/>
        <c:minorTickMark val="none"/>
        <c:tickLblPos val="nextTo"/>
        <c:txPr>
          <a:bodyPr/>
          <a:lstStyle/>
          <a:p>
            <a:pPr>
              <a:defRPr b="1"/>
            </a:pPr>
            <a:endParaRPr lang="en-US"/>
          </a:p>
        </c:txPr>
        <c:crossAx val="96316224"/>
        <c:crosses val="autoZero"/>
        <c:auto val="1"/>
        <c:lblAlgn val="ctr"/>
        <c:lblOffset val="100"/>
        <c:noMultiLvlLbl val="0"/>
      </c:catAx>
      <c:valAx>
        <c:axId val="96316224"/>
        <c:scaling>
          <c:orientation val="minMax"/>
        </c:scaling>
        <c:delete val="1"/>
        <c:axPos val="t"/>
        <c:numFmt formatCode="0%" sourceLinked="1"/>
        <c:majorTickMark val="out"/>
        <c:minorTickMark val="none"/>
        <c:tickLblPos val="nextTo"/>
        <c:crossAx val="35037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showLegendKey val="0"/>
            <c:showVal val="1"/>
            <c:showCatName val="0"/>
            <c:showSerName val="0"/>
            <c:showPercent val="0"/>
            <c:showBubbleSize val="0"/>
            <c:showLeaderLines val="0"/>
          </c:dLbls>
          <c:cat>
            <c:strRef>
              <c:f>Sheet1!$A$2:$A$7</c:f>
              <c:strCache>
                <c:ptCount val="6"/>
                <c:pt idx="0">
                  <c:v>STEM</c:v>
                </c:pt>
                <c:pt idx="1">
                  <c:v>Business</c:v>
                </c:pt>
                <c:pt idx="2">
                  <c:v>Humanities/Liberal Arts</c:v>
                </c:pt>
                <c:pt idx="3">
                  <c:v>Health Professions</c:v>
                </c:pt>
                <c:pt idx="4">
                  <c:v>Social Sciences</c:v>
                </c:pt>
                <c:pt idx="5">
                  <c:v>Education</c:v>
                </c:pt>
              </c:strCache>
            </c:strRef>
          </c:cat>
          <c:val>
            <c:numRef>
              <c:f>Sheet1!$B$2:$B$7</c:f>
              <c:numCache>
                <c:formatCode>0%</c:formatCode>
                <c:ptCount val="6"/>
                <c:pt idx="0">
                  <c:v>0.36</c:v>
                </c:pt>
                <c:pt idx="1">
                  <c:v>0.26</c:v>
                </c:pt>
                <c:pt idx="2">
                  <c:v>0.25</c:v>
                </c:pt>
                <c:pt idx="3">
                  <c:v>0.16</c:v>
                </c:pt>
                <c:pt idx="4">
                  <c:v>0.13</c:v>
                </c:pt>
                <c:pt idx="5">
                  <c:v>0.05</c:v>
                </c:pt>
              </c:numCache>
            </c:numRef>
          </c:val>
        </c:ser>
        <c:dLbls>
          <c:showLegendKey val="0"/>
          <c:showVal val="0"/>
          <c:showCatName val="0"/>
          <c:showSerName val="0"/>
          <c:showPercent val="0"/>
          <c:showBubbleSize val="0"/>
        </c:dLbls>
        <c:gapWidth val="150"/>
        <c:axId val="35037696"/>
        <c:axId val="96318528"/>
      </c:barChart>
      <c:catAx>
        <c:axId val="35037696"/>
        <c:scaling>
          <c:orientation val="maxMin"/>
        </c:scaling>
        <c:delete val="0"/>
        <c:axPos val="l"/>
        <c:majorTickMark val="out"/>
        <c:minorTickMark val="none"/>
        <c:tickLblPos val="nextTo"/>
        <c:txPr>
          <a:bodyPr/>
          <a:lstStyle/>
          <a:p>
            <a:pPr>
              <a:defRPr b="1"/>
            </a:pPr>
            <a:endParaRPr lang="en-US"/>
          </a:p>
        </c:txPr>
        <c:crossAx val="96318528"/>
        <c:crosses val="autoZero"/>
        <c:auto val="1"/>
        <c:lblAlgn val="ctr"/>
        <c:lblOffset val="100"/>
        <c:noMultiLvlLbl val="0"/>
      </c:catAx>
      <c:valAx>
        <c:axId val="96318528"/>
        <c:scaling>
          <c:orientation val="minMax"/>
        </c:scaling>
        <c:delete val="1"/>
        <c:axPos val="t"/>
        <c:numFmt formatCode="0%" sourceLinked="1"/>
        <c:majorTickMark val="out"/>
        <c:minorTickMark val="none"/>
        <c:tickLblPos val="nextTo"/>
        <c:crossAx val="35037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83204529989309"/>
          <c:y val="0"/>
          <c:w val="0.50041010498687666"/>
          <c:h val="0.95127454515509302"/>
        </c:manualLayout>
      </c:layout>
      <c:pieChart>
        <c:varyColors val="1"/>
        <c:ser>
          <c:idx val="0"/>
          <c:order val="0"/>
          <c:tx>
            <c:strRef>
              <c:f>Sheet1!$B$1</c:f>
              <c:strCache>
                <c:ptCount val="1"/>
                <c:pt idx="0">
                  <c:v>Sales</c:v>
                </c:pt>
              </c:strCache>
            </c:strRef>
          </c:tx>
          <c:dLbls>
            <c:dLbl>
              <c:idx val="0"/>
              <c:layout>
                <c:manualLayout>
                  <c:x val="-0.1820792019053174"/>
                  <c:y val="-0.23411100611141358"/>
                </c:manualLayout>
              </c:layout>
              <c:tx>
                <c:rich>
                  <a:bodyPr/>
                  <a:lstStyle/>
                  <a:p>
                    <a:r>
                      <a:rPr lang="en-US" sz="2400" b="1" smtClean="0">
                        <a:solidFill>
                          <a:schemeClr val="bg1"/>
                        </a:solidFill>
                      </a:rPr>
                      <a:t>Part-Time</a:t>
                    </a:r>
                  </a:p>
                  <a:p>
                    <a:r>
                      <a:rPr lang="en-US" sz="2400" b="1" smtClean="0">
                        <a:solidFill>
                          <a:schemeClr val="bg1"/>
                        </a:solidFill>
                      </a:rPr>
                      <a:t>65</a:t>
                    </a:r>
                    <a:r>
                      <a:rPr lang="en-US" sz="2400" b="1" dirty="0">
                        <a:solidFill>
                          <a:schemeClr val="bg1"/>
                        </a:solidFill>
                      </a:rPr>
                      <a:t>%</a:t>
                    </a:r>
                    <a:endParaRPr lang="en-US" dirty="0"/>
                  </a:p>
                </c:rich>
              </c:tx>
              <c:showLegendKey val="0"/>
              <c:showVal val="1"/>
              <c:showCatName val="1"/>
              <c:showSerName val="0"/>
              <c:showPercent val="0"/>
              <c:showBubbleSize val="0"/>
            </c:dLbl>
            <c:dLbl>
              <c:idx val="1"/>
              <c:layout/>
              <c:tx>
                <c:rich>
                  <a:bodyPr/>
                  <a:lstStyle/>
                  <a:p>
                    <a:r>
                      <a:rPr lang="en-US" sz="2400" b="1" smtClean="0">
                        <a:solidFill>
                          <a:schemeClr val="bg1"/>
                        </a:solidFill>
                      </a:rPr>
                      <a:t>Full-Time</a:t>
                    </a:r>
                  </a:p>
                  <a:p>
                    <a:r>
                      <a:rPr lang="en-US" sz="2400" b="1" smtClean="0">
                        <a:solidFill>
                          <a:schemeClr val="bg1"/>
                        </a:solidFill>
                      </a:rPr>
                      <a:t>35</a:t>
                    </a:r>
                    <a:r>
                      <a:rPr lang="en-US" sz="2400" b="1" dirty="0">
                        <a:solidFill>
                          <a:schemeClr val="bg1"/>
                        </a:solidFill>
                      </a:rPr>
                      <a:t>%</a:t>
                    </a:r>
                    <a:endParaRPr lang="en-US" dirty="0"/>
                  </a:p>
                </c:rich>
              </c:tx>
              <c:showLegendKey val="0"/>
              <c:showVal val="1"/>
              <c:showCatName val="1"/>
              <c:showSerName val="0"/>
              <c:showPercent val="0"/>
              <c:showBubbleSize val="0"/>
            </c:dLbl>
            <c:txPr>
              <a:bodyPr/>
              <a:lstStyle/>
              <a:p>
                <a:pPr>
                  <a:defRPr sz="2400" b="1">
                    <a:solidFill>
                      <a:schemeClr val="bg1"/>
                    </a:solidFill>
                  </a:defRPr>
                </a:pPr>
                <a:endParaRPr lang="en-US"/>
              </a:p>
            </c:txPr>
            <c:showLegendKey val="0"/>
            <c:showVal val="1"/>
            <c:showCatName val="1"/>
            <c:showSerName val="0"/>
            <c:showPercent val="0"/>
            <c:showBubbleSize val="0"/>
            <c:showLeaderLines val="1"/>
          </c:dLbls>
          <c:cat>
            <c:strRef>
              <c:f>Sheet1!$A$2:$A$3</c:f>
              <c:strCache>
                <c:ptCount val="2"/>
                <c:pt idx="0">
                  <c:v>Part-Time</c:v>
                </c:pt>
                <c:pt idx="1">
                  <c:v>Full-Time</c:v>
                </c:pt>
              </c:strCache>
            </c:strRef>
          </c:cat>
          <c:val>
            <c:numRef>
              <c:f>Sheet1!$B$2:$B$3</c:f>
              <c:numCache>
                <c:formatCode>0%</c:formatCode>
                <c:ptCount val="2"/>
                <c:pt idx="0">
                  <c:v>0.65</c:v>
                </c:pt>
                <c:pt idx="1">
                  <c:v>0.35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Sheet1!$A$2:$A$6</c:f>
              <c:strCache>
                <c:ptCount val="5"/>
                <c:pt idx="0">
                  <c:v>Weekday early mornings </c:v>
                </c:pt>
                <c:pt idx="1">
                  <c:v>Weekday mornings </c:v>
                </c:pt>
                <c:pt idx="2">
                  <c:v>Weekday afternoon </c:v>
                </c:pt>
                <c:pt idx="3">
                  <c:v>Weekday evenings </c:v>
                </c:pt>
                <c:pt idx="4">
                  <c:v>Weekends</c:v>
                </c:pt>
              </c:strCache>
            </c:strRef>
          </c:cat>
          <c:val>
            <c:numRef>
              <c:f>Sheet1!$B$2:$B$6</c:f>
              <c:numCache>
                <c:formatCode>0%</c:formatCode>
                <c:ptCount val="5"/>
                <c:pt idx="0">
                  <c:v>7.0000000000000007E-2</c:v>
                </c:pt>
                <c:pt idx="1">
                  <c:v>0.32</c:v>
                </c:pt>
                <c:pt idx="2">
                  <c:v>0.1</c:v>
                </c:pt>
                <c:pt idx="3">
                  <c:v>0.44</c:v>
                </c:pt>
                <c:pt idx="4">
                  <c:v>7.0000000000000007E-2</c:v>
                </c:pt>
              </c:numCache>
            </c:numRef>
          </c:val>
        </c:ser>
        <c:dLbls>
          <c:showLegendKey val="0"/>
          <c:showVal val="0"/>
          <c:showCatName val="0"/>
          <c:showSerName val="0"/>
          <c:showPercent val="0"/>
          <c:showBubbleSize val="0"/>
        </c:dLbls>
        <c:gapWidth val="150"/>
        <c:axId val="35262464"/>
        <c:axId val="96322112"/>
      </c:barChart>
      <c:catAx>
        <c:axId val="35262464"/>
        <c:scaling>
          <c:orientation val="maxMin"/>
        </c:scaling>
        <c:delete val="0"/>
        <c:axPos val="l"/>
        <c:majorTickMark val="out"/>
        <c:minorTickMark val="none"/>
        <c:tickLblPos val="nextTo"/>
        <c:txPr>
          <a:bodyPr/>
          <a:lstStyle/>
          <a:p>
            <a:pPr>
              <a:defRPr b="1"/>
            </a:pPr>
            <a:endParaRPr lang="en-US"/>
          </a:p>
        </c:txPr>
        <c:crossAx val="96322112"/>
        <c:crosses val="autoZero"/>
        <c:auto val="1"/>
        <c:lblAlgn val="ctr"/>
        <c:lblOffset val="100"/>
        <c:noMultiLvlLbl val="0"/>
      </c:catAx>
      <c:valAx>
        <c:axId val="96322112"/>
        <c:scaling>
          <c:orientation val="minMax"/>
        </c:scaling>
        <c:delete val="1"/>
        <c:axPos val="t"/>
        <c:numFmt formatCode="0%" sourceLinked="1"/>
        <c:majorTickMark val="out"/>
        <c:minorTickMark val="none"/>
        <c:tickLblPos val="nextTo"/>
        <c:crossAx val="352624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Sheet1!$A$2:$A$16</c:f>
              <c:strCache>
                <c:ptCount val="15"/>
                <c:pt idx="0">
                  <c:v>1 week</c:v>
                </c:pt>
                <c:pt idx="1">
                  <c:v>2 weeks</c:v>
                </c:pt>
                <c:pt idx="2">
                  <c:v>3 weeks</c:v>
                </c:pt>
                <c:pt idx="3">
                  <c:v>4 weeks</c:v>
                </c:pt>
                <c:pt idx="4">
                  <c:v>5 weeks</c:v>
                </c:pt>
                <c:pt idx="5">
                  <c:v>6 weeks</c:v>
                </c:pt>
                <c:pt idx="6">
                  <c:v>7 weeks</c:v>
                </c:pt>
                <c:pt idx="7">
                  <c:v>8 weeks</c:v>
                </c:pt>
                <c:pt idx="8">
                  <c:v>9 weeks</c:v>
                </c:pt>
                <c:pt idx="9">
                  <c:v>10 weeks</c:v>
                </c:pt>
                <c:pt idx="10">
                  <c:v>11 weeks</c:v>
                </c:pt>
                <c:pt idx="11">
                  <c:v>12 weeks</c:v>
                </c:pt>
                <c:pt idx="12">
                  <c:v>13 weeks</c:v>
                </c:pt>
                <c:pt idx="13">
                  <c:v>14 weeks</c:v>
                </c:pt>
                <c:pt idx="14">
                  <c:v>15 weeks or more</c:v>
                </c:pt>
              </c:strCache>
            </c:strRef>
          </c:cat>
          <c:val>
            <c:numRef>
              <c:f>Sheet1!$B$2:$B$16</c:f>
              <c:numCache>
                <c:formatCode>0%</c:formatCode>
                <c:ptCount val="15"/>
                <c:pt idx="0">
                  <c:v>0.01</c:v>
                </c:pt>
                <c:pt idx="1">
                  <c:v>0.01</c:v>
                </c:pt>
                <c:pt idx="2">
                  <c:v>0.01</c:v>
                </c:pt>
                <c:pt idx="3">
                  <c:v>0.08</c:v>
                </c:pt>
                <c:pt idx="4">
                  <c:v>0.06</c:v>
                </c:pt>
                <c:pt idx="5">
                  <c:v>0.08</c:v>
                </c:pt>
                <c:pt idx="6" formatCode="General">
                  <c:v>0</c:v>
                </c:pt>
                <c:pt idx="7">
                  <c:v>0.2</c:v>
                </c:pt>
                <c:pt idx="8">
                  <c:v>0.01</c:v>
                </c:pt>
                <c:pt idx="9">
                  <c:v>0.16</c:v>
                </c:pt>
                <c:pt idx="10">
                  <c:v>0.01</c:v>
                </c:pt>
                <c:pt idx="11">
                  <c:v>0.12</c:v>
                </c:pt>
                <c:pt idx="12">
                  <c:v>0.03</c:v>
                </c:pt>
                <c:pt idx="13">
                  <c:v>0.02</c:v>
                </c:pt>
                <c:pt idx="14">
                  <c:v>0.18</c:v>
                </c:pt>
              </c:numCache>
            </c:numRef>
          </c:val>
        </c:ser>
        <c:dLbls>
          <c:showLegendKey val="0"/>
          <c:showVal val="0"/>
          <c:showCatName val="0"/>
          <c:showSerName val="0"/>
          <c:showPercent val="0"/>
          <c:showBubbleSize val="0"/>
        </c:dLbls>
        <c:gapWidth val="150"/>
        <c:axId val="35408896"/>
        <c:axId val="96326720"/>
      </c:barChart>
      <c:catAx>
        <c:axId val="35408896"/>
        <c:scaling>
          <c:orientation val="maxMin"/>
        </c:scaling>
        <c:delete val="0"/>
        <c:axPos val="l"/>
        <c:majorTickMark val="out"/>
        <c:minorTickMark val="none"/>
        <c:tickLblPos val="nextTo"/>
        <c:txPr>
          <a:bodyPr/>
          <a:lstStyle/>
          <a:p>
            <a:pPr>
              <a:defRPr b="1"/>
            </a:pPr>
            <a:endParaRPr lang="en-US"/>
          </a:p>
        </c:txPr>
        <c:crossAx val="96326720"/>
        <c:crosses val="autoZero"/>
        <c:auto val="1"/>
        <c:lblAlgn val="ctr"/>
        <c:lblOffset val="100"/>
        <c:noMultiLvlLbl val="0"/>
      </c:catAx>
      <c:valAx>
        <c:axId val="96326720"/>
        <c:scaling>
          <c:orientation val="minMax"/>
        </c:scaling>
        <c:delete val="1"/>
        <c:axPos val="t"/>
        <c:numFmt formatCode="0%" sourceLinked="1"/>
        <c:majorTickMark val="out"/>
        <c:minorTickMark val="none"/>
        <c:tickLblPos val="nextTo"/>
        <c:crossAx val="35408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83204529989309"/>
          <c:y val="0"/>
          <c:w val="0.49115084572761741"/>
          <c:h val="0.93367278701202772"/>
        </c:manualLayout>
      </c:layout>
      <c:pieChart>
        <c:varyColors val="1"/>
        <c:ser>
          <c:idx val="0"/>
          <c:order val="0"/>
          <c:tx>
            <c:strRef>
              <c:f>Sheet1!$B$1</c:f>
              <c:strCache>
                <c:ptCount val="1"/>
                <c:pt idx="0">
                  <c:v>Column1</c:v>
                </c:pt>
              </c:strCache>
            </c:strRef>
          </c:tx>
          <c:dLbls>
            <c:dLbl>
              <c:idx val="0"/>
              <c:layout>
                <c:manualLayout>
                  <c:x val="-0.19509277486147564"/>
                  <c:y val="9.6583526463735178E-2"/>
                </c:manualLayout>
              </c:layout>
              <c:tx>
                <c:rich>
                  <a:bodyPr/>
                  <a:lstStyle/>
                  <a:p>
                    <a:r>
                      <a:rPr lang="en-US" b="1" dirty="0">
                        <a:solidFill>
                          <a:schemeClr val="bg1"/>
                        </a:solidFill>
                      </a:rPr>
                      <a:t>Partially online/hybrid </a:t>
                    </a:r>
                    <a:r>
                      <a:rPr lang="en-US" b="1">
                        <a:solidFill>
                          <a:schemeClr val="bg1"/>
                        </a:solidFill>
                      </a:rPr>
                      <a:t>courses </a:t>
                    </a:r>
                    <a:endParaRPr lang="en-US" b="1" smtClean="0">
                      <a:solidFill>
                        <a:schemeClr val="bg1"/>
                      </a:solidFill>
                    </a:endParaRPr>
                  </a:p>
                  <a:p>
                    <a:r>
                      <a:rPr lang="en-US" b="1" smtClean="0">
                        <a:solidFill>
                          <a:schemeClr val="bg1"/>
                        </a:solidFill>
                      </a:rPr>
                      <a:t>40</a:t>
                    </a:r>
                    <a:r>
                      <a:rPr lang="en-US" b="1" dirty="0">
                        <a:solidFill>
                          <a:schemeClr val="bg1"/>
                        </a:solidFill>
                      </a:rPr>
                      <a:t>%</a:t>
                    </a:r>
                    <a:endParaRPr lang="en-US" dirty="0"/>
                  </a:p>
                </c:rich>
              </c:tx>
              <c:showLegendKey val="0"/>
              <c:showVal val="1"/>
              <c:showCatName val="1"/>
              <c:showSerName val="0"/>
              <c:showPercent val="0"/>
              <c:showBubbleSize val="0"/>
            </c:dLbl>
            <c:dLbl>
              <c:idx val="1"/>
              <c:layout>
                <c:manualLayout>
                  <c:x val="0.10431807135219209"/>
                  <c:y val="-0.25573899318405408"/>
                </c:manualLayout>
              </c:layout>
              <c:tx>
                <c:rich>
                  <a:bodyPr/>
                  <a:lstStyle/>
                  <a:p>
                    <a:r>
                      <a:rPr lang="en-US" b="1">
                        <a:solidFill>
                          <a:schemeClr val="bg1"/>
                        </a:solidFill>
                      </a:rPr>
                      <a:t>Fully </a:t>
                    </a:r>
                    <a:r>
                      <a:rPr lang="en-US" b="1" smtClean="0">
                        <a:solidFill>
                          <a:schemeClr val="bg1"/>
                        </a:solidFill>
                      </a:rPr>
                      <a:t>online</a:t>
                    </a:r>
                  </a:p>
                  <a:p>
                    <a:r>
                      <a:rPr lang="en-US" b="1" smtClean="0">
                        <a:solidFill>
                          <a:schemeClr val="bg1"/>
                        </a:solidFill>
                      </a:rPr>
                      <a:t> </a:t>
                    </a:r>
                    <a:r>
                      <a:rPr lang="en-US" b="1" dirty="0">
                        <a:solidFill>
                          <a:schemeClr val="bg1"/>
                        </a:solidFill>
                      </a:rPr>
                      <a:t>31%</a:t>
                    </a:r>
                    <a:endParaRPr lang="en-US" dirty="0"/>
                  </a:p>
                </c:rich>
              </c:tx>
              <c:showLegendKey val="0"/>
              <c:showVal val="1"/>
              <c:showCatName val="1"/>
              <c:showSerName val="0"/>
              <c:showPercent val="0"/>
              <c:showBubbleSize val="0"/>
            </c:dLbl>
            <c:dLbl>
              <c:idx val="2"/>
              <c:layout>
                <c:manualLayout>
                  <c:x val="0.18535949499368135"/>
                  <c:y val="0.22825345515351528"/>
                </c:manualLayout>
              </c:layout>
              <c:tx>
                <c:rich>
                  <a:bodyPr/>
                  <a:lstStyle/>
                  <a:p>
                    <a:pPr>
                      <a:defRPr b="1">
                        <a:solidFill>
                          <a:schemeClr val="tx1"/>
                        </a:solidFill>
                      </a:defRPr>
                    </a:pPr>
                    <a:r>
                      <a:rPr lang="en-US" b="1" dirty="0">
                        <a:solidFill>
                          <a:schemeClr val="tx1"/>
                        </a:solidFill>
                      </a:rPr>
                      <a:t>Fully </a:t>
                    </a:r>
                    <a:r>
                      <a:rPr lang="en-US" b="1">
                        <a:solidFill>
                          <a:schemeClr val="tx1"/>
                        </a:solidFill>
                      </a:rPr>
                      <a:t>classroom </a:t>
                    </a:r>
                    <a:r>
                      <a:rPr lang="en-US" b="1" smtClean="0">
                        <a:solidFill>
                          <a:schemeClr val="tx1"/>
                        </a:solidFill>
                      </a:rPr>
                      <a:t>courses</a:t>
                    </a:r>
                  </a:p>
                  <a:p>
                    <a:pPr>
                      <a:defRPr b="1">
                        <a:solidFill>
                          <a:schemeClr val="tx1"/>
                        </a:solidFill>
                      </a:defRPr>
                    </a:pPr>
                    <a:r>
                      <a:rPr lang="en-US" b="1" smtClean="0">
                        <a:solidFill>
                          <a:schemeClr val="tx1"/>
                        </a:solidFill>
                      </a:rPr>
                      <a:t>29</a:t>
                    </a:r>
                    <a:r>
                      <a:rPr lang="en-US" b="1" dirty="0">
                        <a:solidFill>
                          <a:schemeClr val="tx1"/>
                        </a:solidFill>
                      </a:rPr>
                      <a:t>%</a:t>
                    </a:r>
                    <a:endParaRPr lang="en-US" dirty="0">
                      <a:solidFill>
                        <a:schemeClr val="tx1"/>
                      </a:solidFill>
                    </a:endParaRPr>
                  </a:p>
                </c:rich>
              </c:tx>
              <c:spPr/>
              <c:showLegendKey val="0"/>
              <c:showVal val="1"/>
              <c:showCatName val="1"/>
              <c:showSerName val="0"/>
              <c:showPercent val="0"/>
              <c:showBubbleSize val="0"/>
            </c:dLbl>
            <c:txPr>
              <a:bodyPr/>
              <a:lstStyle/>
              <a:p>
                <a:pPr>
                  <a:defRPr b="1">
                    <a:solidFill>
                      <a:schemeClr val="bg1"/>
                    </a:solidFill>
                  </a:defRPr>
                </a:pPr>
                <a:endParaRPr lang="en-US"/>
              </a:p>
            </c:txPr>
            <c:showLegendKey val="0"/>
            <c:showVal val="1"/>
            <c:showCatName val="1"/>
            <c:showSerName val="0"/>
            <c:showPercent val="0"/>
            <c:showBubbleSize val="0"/>
            <c:showLeaderLines val="1"/>
          </c:dLbls>
          <c:cat>
            <c:strRef>
              <c:f>Sheet1!$A$2:$A$4</c:f>
              <c:strCache>
                <c:ptCount val="3"/>
                <c:pt idx="0">
                  <c:v>Partially online/hybrid courses </c:v>
                </c:pt>
                <c:pt idx="1">
                  <c:v>Fully online</c:v>
                </c:pt>
                <c:pt idx="2">
                  <c:v>Fully classroom courses</c:v>
                </c:pt>
              </c:strCache>
            </c:strRef>
          </c:cat>
          <c:val>
            <c:numRef>
              <c:f>Sheet1!$B$2:$B$4</c:f>
              <c:numCache>
                <c:formatCode>0%</c:formatCode>
                <c:ptCount val="3"/>
                <c:pt idx="0">
                  <c:v>0.4</c:v>
                </c:pt>
                <c:pt idx="1">
                  <c:v>0.31</c:v>
                </c:pt>
                <c:pt idx="2">
                  <c:v>0.28999999999999998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Sheet1!$A$2:$A$7</c:f>
              <c:strCache>
                <c:ptCount val="6"/>
                <c:pt idx="0">
                  <c:v>Kittery</c:v>
                </c:pt>
                <c:pt idx="1">
                  <c:v>Wells</c:v>
                </c:pt>
                <c:pt idx="2">
                  <c:v>Berwick</c:v>
                </c:pt>
                <c:pt idx="3">
                  <c:v>Sanford</c:v>
                </c:pt>
                <c:pt idx="4">
                  <c:v>Saco</c:v>
                </c:pt>
                <c:pt idx="5">
                  <c:v>None of these</c:v>
                </c:pt>
              </c:strCache>
            </c:strRef>
          </c:cat>
          <c:val>
            <c:numRef>
              <c:f>Sheet1!$B$2:$B$7</c:f>
              <c:numCache>
                <c:formatCode>0%</c:formatCode>
                <c:ptCount val="6"/>
                <c:pt idx="0">
                  <c:v>0.5</c:v>
                </c:pt>
                <c:pt idx="1">
                  <c:v>0.36</c:v>
                </c:pt>
                <c:pt idx="2">
                  <c:v>0.31</c:v>
                </c:pt>
                <c:pt idx="3">
                  <c:v>0.31</c:v>
                </c:pt>
                <c:pt idx="4">
                  <c:v>0.24</c:v>
                </c:pt>
                <c:pt idx="5">
                  <c:v>0.22</c:v>
                </c:pt>
              </c:numCache>
            </c:numRef>
          </c:val>
        </c:ser>
        <c:dLbls>
          <c:showLegendKey val="0"/>
          <c:showVal val="0"/>
          <c:showCatName val="0"/>
          <c:showSerName val="0"/>
          <c:showPercent val="0"/>
          <c:showBubbleSize val="0"/>
        </c:dLbls>
        <c:gapWidth val="150"/>
        <c:axId val="35589120"/>
        <c:axId val="35489472"/>
      </c:barChart>
      <c:catAx>
        <c:axId val="35589120"/>
        <c:scaling>
          <c:orientation val="maxMin"/>
        </c:scaling>
        <c:delete val="0"/>
        <c:axPos val="l"/>
        <c:majorTickMark val="out"/>
        <c:minorTickMark val="none"/>
        <c:tickLblPos val="nextTo"/>
        <c:txPr>
          <a:bodyPr/>
          <a:lstStyle/>
          <a:p>
            <a:pPr>
              <a:defRPr b="1"/>
            </a:pPr>
            <a:endParaRPr lang="en-US"/>
          </a:p>
        </c:txPr>
        <c:crossAx val="35489472"/>
        <c:crosses val="autoZero"/>
        <c:auto val="1"/>
        <c:lblAlgn val="ctr"/>
        <c:lblOffset val="100"/>
        <c:noMultiLvlLbl val="0"/>
      </c:catAx>
      <c:valAx>
        <c:axId val="35489472"/>
        <c:scaling>
          <c:orientation val="minMax"/>
        </c:scaling>
        <c:delete val="1"/>
        <c:axPos val="t"/>
        <c:numFmt formatCode="0%" sourceLinked="1"/>
        <c:majorTickMark val="out"/>
        <c:minorTickMark val="none"/>
        <c:tickLblPos val="nextTo"/>
        <c:crossAx val="355891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0.97815</cdr:x>
      <cdr:y>0.39091</cdr:y>
    </cdr:to>
    <cdr:sp macro="" textlink="">
      <cdr:nvSpPr>
        <cdr:cNvPr id="3" name="Rectangle 2"/>
        <cdr:cNvSpPr/>
      </cdr:nvSpPr>
      <cdr:spPr>
        <a:xfrm xmlns:a="http://schemas.openxmlformats.org/drawingml/2006/main">
          <a:off x="0" y="-1447800"/>
          <a:ext cx="8869680" cy="1828800"/>
        </a:xfrm>
        <a:prstGeom xmlns:a="http://schemas.openxmlformats.org/drawingml/2006/main" prst="rect">
          <a:avLst/>
        </a:prstGeom>
        <a:noFill xmlns:a="http://schemas.openxmlformats.org/drawingml/2006/main"/>
        <a:ln xmlns:a="http://schemas.openxmlformats.org/drawingml/2006/main" w="762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246234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7" tIns="46574" rIns="93147" bIns="46574" rtlCol="0"/>
          <a:lstStyle>
            <a:lvl1pPr algn="l" fontAlgn="auto">
              <a:spcBef>
                <a:spcPts val="0"/>
              </a:spcBef>
              <a:spcAft>
                <a:spcPts val="0"/>
              </a:spcAft>
              <a:defRPr sz="1200" smtClean="0">
                <a:latin typeface="+mn-lt"/>
                <a:cs typeface="+mn-cs"/>
              </a:defRPr>
            </a:lvl1pPr>
          </a:lstStyle>
          <a:p>
            <a:pPr>
              <a:defRPr/>
            </a:pPr>
            <a:r>
              <a:rPr lang="en-US" dirty="0" smtClean="0"/>
              <a:t>York County Community College</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47" tIns="46574" rIns="93147" bIns="46574" rtlCol="0"/>
          <a:lstStyle>
            <a:lvl1pPr algn="r" fontAlgn="auto">
              <a:spcBef>
                <a:spcPts val="0"/>
              </a:spcBef>
              <a:spcAft>
                <a:spcPts val="0"/>
              </a:spcAft>
              <a:defRPr sz="1200" smtClean="0">
                <a:latin typeface="+mn-lt"/>
                <a:cs typeface="+mn-cs"/>
              </a:defRPr>
            </a:lvl1pPr>
          </a:lstStyle>
          <a:p>
            <a:pPr>
              <a:defRPr/>
            </a:pPr>
            <a:r>
              <a:rPr lang="en-US" dirty="0" smtClean="0"/>
              <a:t>1/28/2014</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7" tIns="46574" rIns="93147" bIns="46574"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7" tIns="46574" rIns="93147" bIns="4657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47" tIns="46574" rIns="93147" bIns="46574" rtlCol="0" anchor="b"/>
          <a:lstStyle>
            <a:lvl1pPr algn="l" fontAlgn="auto">
              <a:spcBef>
                <a:spcPts val="0"/>
              </a:spcBef>
              <a:spcAft>
                <a:spcPts val="0"/>
              </a:spcAft>
              <a:defRPr sz="1200" smtClean="0">
                <a:latin typeface="+mn-lt"/>
                <a:cs typeface="+mn-cs"/>
              </a:defRPr>
            </a:lvl1pPr>
          </a:lstStyle>
          <a:p>
            <a:pPr>
              <a:defRPr/>
            </a:pPr>
            <a:r>
              <a:rPr lang="en-US" dirty="0" smtClean="0"/>
              <a:t>January 28, 2014</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7" tIns="46574" rIns="93147" bIns="46574" rtlCol="0" anchor="b"/>
          <a:lstStyle>
            <a:lvl1pPr algn="r" fontAlgn="auto">
              <a:spcBef>
                <a:spcPts val="0"/>
              </a:spcBef>
              <a:spcAft>
                <a:spcPts val="0"/>
              </a:spcAft>
              <a:defRPr sz="1200" smtClean="0">
                <a:latin typeface="+mn-lt"/>
                <a:cs typeface="+mn-cs"/>
              </a:defRPr>
            </a:lvl1pPr>
          </a:lstStyle>
          <a:p>
            <a:pPr>
              <a:defRPr/>
            </a:pPr>
            <a:fld id="{7B047459-CC04-46EF-B43F-1C34D0F483D6}" type="slidenum">
              <a:rPr lang="en-US"/>
              <a:pPr>
                <a:defRPr/>
              </a:pPr>
              <a:t>‹#›</a:t>
            </a:fld>
            <a:endParaRPr lang="en-US" dirty="0"/>
          </a:p>
        </p:txBody>
      </p:sp>
    </p:spTree>
    <p:extLst>
      <p:ext uri="{BB962C8B-B14F-4D97-AF65-F5344CB8AC3E}">
        <p14:creationId xmlns:p14="http://schemas.microsoft.com/office/powerpoint/2010/main" val="376851173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6"/>
          <p:cNvSpPr>
            <a:spLocks noGrp="1"/>
          </p:cNvSpPr>
          <p:nvPr>
            <p:ph type="dt" sz="half" idx="10"/>
          </p:nvPr>
        </p:nvSpPr>
        <p:spPr/>
        <p:txBody>
          <a:bodyPr/>
          <a:lstStyle>
            <a:lvl1pPr defTabSz="914400">
              <a:defRPr/>
            </a:lvl1pPr>
          </a:lstStyle>
          <a:p>
            <a:pPr>
              <a:defRPr/>
            </a:pPr>
            <a:r>
              <a:rPr lang="en-US" dirty="0" smtClean="0"/>
              <a:t>January 28, 2014</a:t>
            </a:r>
            <a:endParaRPr lang="en-US" dirty="0"/>
          </a:p>
        </p:txBody>
      </p:sp>
      <p:sp>
        <p:nvSpPr>
          <p:cNvPr id="5" name="Slide Number Placeholder 7"/>
          <p:cNvSpPr>
            <a:spLocks noGrp="1"/>
          </p:cNvSpPr>
          <p:nvPr>
            <p:ph type="sldNum" sz="quarter" idx="11"/>
          </p:nvPr>
        </p:nvSpPr>
        <p:spPr/>
        <p:txBody>
          <a:bodyPr/>
          <a:lstStyle>
            <a:lvl1pPr defTabSz="914400">
              <a:defRPr/>
            </a:lvl1pPr>
          </a:lstStyle>
          <a:p>
            <a:pPr>
              <a:defRPr/>
            </a:pPr>
            <a:fld id="{64922627-F22F-4AB1-BF01-E813AA82236E}" type="slidenum">
              <a:rPr lang="en-US"/>
              <a:pPr>
                <a:defRPr/>
              </a:pPr>
              <a:t>‹#›</a:t>
            </a:fld>
            <a:endParaRPr lang="en-US" dirty="0"/>
          </a:p>
        </p:txBody>
      </p:sp>
    </p:spTree>
    <p:extLst>
      <p:ext uri="{BB962C8B-B14F-4D97-AF65-F5344CB8AC3E}">
        <p14:creationId xmlns:p14="http://schemas.microsoft.com/office/powerpoint/2010/main" val="120975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defTabSz="914400">
              <a:defRPr/>
            </a:lvl1pPr>
          </a:lstStyle>
          <a:p>
            <a:pPr>
              <a:defRPr/>
            </a:pPr>
            <a:r>
              <a:rPr lang="en-US" dirty="0" smtClean="0"/>
              <a:t>January 28, 2014</a:t>
            </a:r>
            <a:endParaRPr lang="en-US" dirty="0"/>
          </a:p>
        </p:txBody>
      </p:sp>
      <p:sp>
        <p:nvSpPr>
          <p:cNvPr id="5" name="Slide Number Placeholder 5"/>
          <p:cNvSpPr>
            <a:spLocks noGrp="1"/>
          </p:cNvSpPr>
          <p:nvPr>
            <p:ph type="sldNum" sz="quarter" idx="11"/>
          </p:nvPr>
        </p:nvSpPr>
        <p:spPr/>
        <p:txBody>
          <a:bodyPr/>
          <a:lstStyle>
            <a:lvl1pPr defTabSz="914400">
              <a:defRPr/>
            </a:lvl1pPr>
          </a:lstStyle>
          <a:p>
            <a:pPr>
              <a:defRPr/>
            </a:pPr>
            <a:fld id="{042D3D88-DC19-41B4-B325-238ECE374DA9}" type="slidenum">
              <a:rPr lang="en-US"/>
              <a:pPr>
                <a:defRPr/>
              </a:pPr>
              <a:t>‹#›</a:t>
            </a:fld>
            <a:endParaRPr lang="en-US" dirty="0"/>
          </a:p>
        </p:txBody>
      </p:sp>
    </p:spTree>
    <p:extLst>
      <p:ext uri="{BB962C8B-B14F-4D97-AF65-F5344CB8AC3E}">
        <p14:creationId xmlns:p14="http://schemas.microsoft.com/office/powerpoint/2010/main" val="108846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r>
              <a:rPr lang="en-US" dirty="0" smtClean="0"/>
              <a:t>January 28, 2014</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defTabSz="457200" fontAlgn="auto">
              <a:spcBef>
                <a:spcPts val="0"/>
              </a:spcBef>
              <a:spcAft>
                <a:spcPts val="0"/>
              </a:spcAft>
              <a:defRPr dirty="0">
                <a:solidFill>
                  <a:prstClr val="black"/>
                </a:solidFill>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vl1pPr>
          </a:lstStyle>
          <a:p>
            <a:pPr>
              <a:defRPr/>
            </a:pPr>
            <a:fld id="{FBF42191-12EA-4519-BFE8-5741BF80ABA1}" type="slidenum">
              <a:rPr lang="en-US"/>
              <a:pPr>
                <a:defRPr/>
              </a:pPr>
              <a:t>‹#›</a:t>
            </a:fld>
            <a:endParaRPr lang="en-US" dirty="0"/>
          </a:p>
        </p:txBody>
      </p:sp>
    </p:spTree>
    <p:extLst>
      <p:ext uri="{BB962C8B-B14F-4D97-AF65-F5344CB8AC3E}">
        <p14:creationId xmlns:p14="http://schemas.microsoft.com/office/powerpoint/2010/main" val="263787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96903"/>
            <a:ext cx="8229600" cy="4329260"/>
          </a:xfrm>
        </p:spPr>
        <p:txBody>
          <a:bodyPr/>
          <a:lstStyle>
            <a:lvl1pPr marL="0" indent="0">
              <a:buFontTx/>
              <a:buNone/>
              <a:defRPr/>
            </a:lvl1pPr>
            <a:lvl2pPr marL="742950" indent="-285750">
              <a:buFont typeface="Arial" pitchFamily="34" charset="0"/>
              <a:buChar char="•"/>
              <a:defRPr/>
            </a:lvl2pPr>
            <a:lvl3pPr marL="1143000" indent="-228600">
              <a:buFont typeface="Calibri" pitchFamily="34" charset="0"/>
              <a:buChar char="―"/>
              <a:defRPr/>
            </a:lvl3pPr>
            <a:lvl4pPr marL="1600200" indent="-228600">
              <a:buFont typeface="Calibri"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defTabSz="914400">
              <a:defRPr smtClean="0"/>
            </a:lvl1pPr>
          </a:lstStyle>
          <a:p>
            <a:pPr>
              <a:defRPr/>
            </a:pPr>
            <a:r>
              <a:rPr lang="en-US" dirty="0" smtClean="0"/>
              <a:t>January 28, 2014</a:t>
            </a:r>
            <a:endParaRPr lang="en-US" dirty="0"/>
          </a:p>
        </p:txBody>
      </p:sp>
      <p:sp>
        <p:nvSpPr>
          <p:cNvPr id="5" name="Slide Number Placeholder 5"/>
          <p:cNvSpPr>
            <a:spLocks noGrp="1"/>
          </p:cNvSpPr>
          <p:nvPr>
            <p:ph type="sldNum" sz="quarter" idx="11"/>
          </p:nvPr>
        </p:nvSpPr>
        <p:spPr/>
        <p:txBody>
          <a:bodyPr/>
          <a:lstStyle>
            <a:lvl1pPr defTabSz="914400">
              <a:defRPr/>
            </a:lvl1pPr>
          </a:lstStyle>
          <a:p>
            <a:pPr>
              <a:defRPr/>
            </a:pPr>
            <a:fld id="{70BE6CFE-E8D7-46BF-B701-7A25D29598AA}" type="slidenum">
              <a:rPr lang="en-US"/>
              <a:pPr>
                <a:defRPr/>
              </a:pPr>
              <a:t>‹#›</a:t>
            </a:fld>
            <a:endParaRPr lang="en-US" dirty="0"/>
          </a:p>
        </p:txBody>
      </p:sp>
    </p:spTree>
    <p:extLst>
      <p:ext uri="{BB962C8B-B14F-4D97-AF65-F5344CB8AC3E}">
        <p14:creationId xmlns:p14="http://schemas.microsoft.com/office/powerpoint/2010/main" val="238424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60904"/>
            <a:ext cx="7772400" cy="1362075"/>
          </a:xfrm>
        </p:spPr>
        <p:txBody>
          <a:bodyPr anchor="t">
            <a:normAutofit/>
          </a:bodyPr>
          <a:lstStyle>
            <a:lvl1pPr algn="ctr">
              <a:defRPr sz="3600" b="1" cap="all"/>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defTabSz="914400">
              <a:defRPr smtClean="0"/>
            </a:lvl1pPr>
          </a:lstStyle>
          <a:p>
            <a:pPr>
              <a:defRPr/>
            </a:pPr>
            <a:r>
              <a:rPr lang="en-US" dirty="0" smtClean="0"/>
              <a:t>January 28, 2014</a:t>
            </a:r>
            <a:endParaRPr lang="en-US" dirty="0"/>
          </a:p>
        </p:txBody>
      </p:sp>
      <p:sp>
        <p:nvSpPr>
          <p:cNvPr id="4" name="Slide Number Placeholder 5"/>
          <p:cNvSpPr>
            <a:spLocks noGrp="1"/>
          </p:cNvSpPr>
          <p:nvPr>
            <p:ph type="sldNum" sz="quarter" idx="11"/>
          </p:nvPr>
        </p:nvSpPr>
        <p:spPr/>
        <p:txBody>
          <a:bodyPr/>
          <a:lstStyle>
            <a:lvl1pPr defTabSz="914400">
              <a:defRPr/>
            </a:lvl1pPr>
          </a:lstStyle>
          <a:p>
            <a:pPr>
              <a:defRPr/>
            </a:pPr>
            <a:fld id="{7BC8CE68-03CE-4A9A-8885-277FA1D24FD0}" type="slidenum">
              <a:rPr lang="en-US"/>
              <a:pPr>
                <a:defRPr/>
              </a:pPr>
              <a:t>‹#›</a:t>
            </a:fld>
            <a:endParaRPr lang="en-US" dirty="0"/>
          </a:p>
        </p:txBody>
      </p:sp>
    </p:spTree>
    <p:extLst>
      <p:ext uri="{BB962C8B-B14F-4D97-AF65-F5344CB8AC3E}">
        <p14:creationId xmlns:p14="http://schemas.microsoft.com/office/powerpoint/2010/main" val="731030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a:defRPr smtClean="0"/>
            </a:lvl1pPr>
          </a:lstStyle>
          <a:p>
            <a:pPr>
              <a:defRPr/>
            </a:pPr>
            <a:r>
              <a:rPr lang="en-US" dirty="0" smtClean="0"/>
              <a:t>January 28, 2014</a:t>
            </a:r>
            <a:endParaRPr lang="en-US" dirty="0"/>
          </a:p>
        </p:txBody>
      </p:sp>
      <p:sp>
        <p:nvSpPr>
          <p:cNvPr id="6" name="Slide Number Placeholder 6"/>
          <p:cNvSpPr>
            <a:spLocks noGrp="1"/>
          </p:cNvSpPr>
          <p:nvPr>
            <p:ph type="sldNum" sz="quarter" idx="11"/>
          </p:nvPr>
        </p:nvSpPr>
        <p:spPr/>
        <p:txBody>
          <a:bodyPr/>
          <a:lstStyle>
            <a:lvl1pPr defTabSz="914400">
              <a:defRPr/>
            </a:lvl1pPr>
          </a:lstStyle>
          <a:p>
            <a:pPr>
              <a:defRPr/>
            </a:pPr>
            <a:fld id="{FAF16D96-58C2-4C99-9363-3D82A2B24E65}" type="slidenum">
              <a:rPr lang="en-US"/>
              <a:pPr>
                <a:defRPr/>
              </a:pPr>
              <a:t>‹#›</a:t>
            </a:fld>
            <a:endParaRPr lang="en-US" dirty="0"/>
          </a:p>
        </p:txBody>
      </p:sp>
    </p:spTree>
    <p:extLst>
      <p:ext uri="{BB962C8B-B14F-4D97-AF65-F5344CB8AC3E}">
        <p14:creationId xmlns:p14="http://schemas.microsoft.com/office/powerpoint/2010/main" val="193280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a:defRPr smtClean="0">
                <a:latin typeface="Georgia" pitchFamily="18" charset="0"/>
              </a:defRPr>
            </a:lvl1pPr>
          </a:lstStyle>
          <a:p>
            <a:pPr>
              <a:defRPr/>
            </a:pPr>
            <a:r>
              <a:rPr lang="en-US" dirty="0" smtClean="0"/>
              <a:t>January 28, 2014</a:t>
            </a:r>
            <a:endParaRPr lang="en-US" dirty="0"/>
          </a:p>
        </p:txBody>
      </p:sp>
      <p:sp>
        <p:nvSpPr>
          <p:cNvPr id="8" name="Slide Number Placeholder 8"/>
          <p:cNvSpPr>
            <a:spLocks noGrp="1"/>
          </p:cNvSpPr>
          <p:nvPr>
            <p:ph type="sldNum" sz="quarter" idx="11"/>
          </p:nvPr>
        </p:nvSpPr>
        <p:spPr/>
        <p:txBody>
          <a:bodyPr/>
          <a:lstStyle>
            <a:lvl1pPr defTabSz="914400">
              <a:defRPr smtClean="0">
                <a:latin typeface="Georgia" pitchFamily="18" charset="0"/>
              </a:defRPr>
            </a:lvl1pPr>
          </a:lstStyle>
          <a:p>
            <a:pPr>
              <a:defRPr/>
            </a:pPr>
            <a:fld id="{64662786-96A9-4F55-85CB-FE822CACD335}" type="slidenum">
              <a:rPr lang="en-US"/>
              <a:pPr>
                <a:defRPr/>
              </a:pPr>
              <a:t>‹#›</a:t>
            </a:fld>
            <a:endParaRPr lang="en-US" dirty="0"/>
          </a:p>
        </p:txBody>
      </p:sp>
    </p:spTree>
    <p:extLst>
      <p:ext uri="{BB962C8B-B14F-4D97-AF65-F5344CB8AC3E}">
        <p14:creationId xmlns:p14="http://schemas.microsoft.com/office/powerpoint/2010/main" val="70555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defTabSz="914400">
              <a:defRPr smtClean="0"/>
            </a:lvl1pPr>
          </a:lstStyle>
          <a:p>
            <a:pPr>
              <a:defRPr/>
            </a:pPr>
            <a:r>
              <a:rPr lang="en-US" dirty="0" smtClean="0"/>
              <a:t>January 28, 2014</a:t>
            </a:r>
            <a:endParaRPr lang="en-US" dirty="0"/>
          </a:p>
        </p:txBody>
      </p:sp>
      <p:sp>
        <p:nvSpPr>
          <p:cNvPr id="4" name="Slide Number Placeholder 4"/>
          <p:cNvSpPr>
            <a:spLocks noGrp="1"/>
          </p:cNvSpPr>
          <p:nvPr>
            <p:ph type="sldNum" sz="quarter" idx="11"/>
          </p:nvPr>
        </p:nvSpPr>
        <p:spPr/>
        <p:txBody>
          <a:bodyPr/>
          <a:lstStyle>
            <a:lvl1pPr defTabSz="914400">
              <a:defRPr/>
            </a:lvl1pPr>
          </a:lstStyle>
          <a:p>
            <a:pPr>
              <a:defRPr/>
            </a:pPr>
            <a:fld id="{B10E1E8B-1288-496F-878F-9B8A1C171101}" type="slidenum">
              <a:rPr lang="en-US"/>
              <a:pPr>
                <a:defRPr/>
              </a:pPr>
              <a:t>‹#›</a:t>
            </a:fld>
            <a:endParaRPr lang="en-US" dirty="0"/>
          </a:p>
        </p:txBody>
      </p:sp>
    </p:spTree>
    <p:extLst>
      <p:ext uri="{BB962C8B-B14F-4D97-AF65-F5344CB8AC3E}">
        <p14:creationId xmlns:p14="http://schemas.microsoft.com/office/powerpoint/2010/main" val="293206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smtClean="0"/>
            </a:lvl1pPr>
          </a:lstStyle>
          <a:p>
            <a:pPr>
              <a:defRPr/>
            </a:pPr>
            <a:r>
              <a:rPr lang="en-US" dirty="0" smtClean="0"/>
              <a:t>January 28, 2014</a:t>
            </a:r>
            <a:endParaRPr lang="en-US" dirty="0"/>
          </a:p>
        </p:txBody>
      </p:sp>
      <p:sp>
        <p:nvSpPr>
          <p:cNvPr id="3" name="Slide Number Placeholder 3"/>
          <p:cNvSpPr>
            <a:spLocks noGrp="1"/>
          </p:cNvSpPr>
          <p:nvPr>
            <p:ph type="sldNum" sz="quarter" idx="11"/>
          </p:nvPr>
        </p:nvSpPr>
        <p:spPr/>
        <p:txBody>
          <a:bodyPr/>
          <a:lstStyle>
            <a:lvl1pPr defTabSz="914400">
              <a:defRPr/>
            </a:lvl1pPr>
          </a:lstStyle>
          <a:p>
            <a:pPr>
              <a:defRPr/>
            </a:pPr>
            <a:fld id="{C63B00D1-C3DC-4F28-9726-B277CDE05002}" type="slidenum">
              <a:rPr lang="en-US"/>
              <a:pPr>
                <a:defRPr/>
              </a:pPr>
              <a:t>‹#›</a:t>
            </a:fld>
            <a:endParaRPr lang="en-US" dirty="0"/>
          </a:p>
        </p:txBody>
      </p:sp>
    </p:spTree>
    <p:extLst>
      <p:ext uri="{BB962C8B-B14F-4D97-AF65-F5344CB8AC3E}">
        <p14:creationId xmlns:p14="http://schemas.microsoft.com/office/powerpoint/2010/main" val="287783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r>
              <a:rPr lang="en-US" dirty="0" smtClean="0"/>
              <a:t>January 28, 2014</a:t>
            </a:r>
            <a:endParaRPr lang="en-US" dirty="0"/>
          </a:p>
        </p:txBody>
      </p:sp>
      <p:sp>
        <p:nvSpPr>
          <p:cNvPr id="6" name="Slide Number Placeholder 6"/>
          <p:cNvSpPr>
            <a:spLocks noGrp="1"/>
          </p:cNvSpPr>
          <p:nvPr>
            <p:ph type="sldNum" sz="quarter" idx="11"/>
          </p:nvPr>
        </p:nvSpPr>
        <p:spPr/>
        <p:txBody>
          <a:bodyPr/>
          <a:lstStyle>
            <a:lvl1pPr defTabSz="914400">
              <a:defRPr/>
            </a:lvl1pPr>
          </a:lstStyle>
          <a:p>
            <a:pPr>
              <a:defRPr/>
            </a:pPr>
            <a:fld id="{0392EEDC-1C2C-434D-93E1-F91EB4E3B9A6}" type="slidenum">
              <a:rPr lang="en-US"/>
              <a:pPr>
                <a:defRPr/>
              </a:pPr>
              <a:t>‹#›</a:t>
            </a:fld>
            <a:endParaRPr lang="en-US" dirty="0"/>
          </a:p>
        </p:txBody>
      </p:sp>
    </p:spTree>
    <p:extLst>
      <p:ext uri="{BB962C8B-B14F-4D97-AF65-F5344CB8AC3E}">
        <p14:creationId xmlns:p14="http://schemas.microsoft.com/office/powerpoint/2010/main" val="106709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r>
              <a:rPr lang="en-US" dirty="0" smtClean="0"/>
              <a:t>January 28, 2014</a:t>
            </a:r>
            <a:endParaRPr lang="en-US" dirty="0"/>
          </a:p>
        </p:txBody>
      </p:sp>
      <p:sp>
        <p:nvSpPr>
          <p:cNvPr id="6" name="Slide Number Placeholder 6"/>
          <p:cNvSpPr>
            <a:spLocks noGrp="1"/>
          </p:cNvSpPr>
          <p:nvPr>
            <p:ph type="sldNum" sz="quarter" idx="11"/>
          </p:nvPr>
        </p:nvSpPr>
        <p:spPr/>
        <p:txBody>
          <a:bodyPr/>
          <a:lstStyle>
            <a:lvl1pPr defTabSz="914400">
              <a:defRPr/>
            </a:lvl1pPr>
          </a:lstStyle>
          <a:p>
            <a:pPr>
              <a:defRPr/>
            </a:pPr>
            <a:fld id="{E4C130E6-BD29-4C0B-9F0A-0A4268F9893F}" type="slidenum">
              <a:rPr lang="en-US"/>
              <a:pPr>
                <a:defRPr/>
              </a:pPr>
              <a:t>‹#›</a:t>
            </a:fld>
            <a:endParaRPr lang="en-US" dirty="0"/>
          </a:p>
        </p:txBody>
      </p:sp>
    </p:spTree>
    <p:extLst>
      <p:ext uri="{BB962C8B-B14F-4D97-AF65-F5344CB8AC3E}">
        <p14:creationId xmlns:p14="http://schemas.microsoft.com/office/powerpoint/2010/main" val="160986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35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6226175"/>
            <a:ext cx="9144000" cy="631825"/>
          </a:xfrm>
          <a:prstGeom prst="rect">
            <a:avLst/>
          </a:prstGeom>
          <a:solidFill>
            <a:srgbClr val="FDE9AC"/>
          </a:solidFill>
          <a:ln>
            <a:noFill/>
          </a:ln>
          <a:effectLst>
            <a:outerShdw blurRad="301625" dir="18000000" algn="tl" rotWithShape="0">
              <a:schemeClr val="tx1">
                <a:alpha val="65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dirty="0">
              <a:solidFill>
                <a:prstClr val="white"/>
              </a:solidFill>
            </a:endParaRPr>
          </a:p>
        </p:txBody>
      </p:sp>
      <p:sp>
        <p:nvSpPr>
          <p:cNvPr id="1028" name="Title Placeholder 1"/>
          <p:cNvSpPr>
            <a:spLocks noGrp="1"/>
          </p:cNvSpPr>
          <p:nvPr>
            <p:ph type="title"/>
          </p:nvPr>
        </p:nvSpPr>
        <p:spPr bwMode="auto">
          <a:xfrm>
            <a:off x="457200" y="750888"/>
            <a:ext cx="82296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286000" cy="365125"/>
          </a:xfrm>
          <a:prstGeom prst="rect">
            <a:avLst/>
          </a:prstGeom>
        </p:spPr>
        <p:txBody>
          <a:bodyPr vert="horz" lIns="91440" tIns="45720" rIns="91440" bIns="45720" rtlCol="0" anchor="ctr"/>
          <a:lstStyle>
            <a:lvl1pPr algn="l" defTabSz="457200" fontAlgn="auto">
              <a:spcBef>
                <a:spcPts val="0"/>
              </a:spcBef>
              <a:spcAft>
                <a:spcPts val="0"/>
              </a:spcAft>
              <a:defRPr sz="1200" smtClean="0">
                <a:solidFill>
                  <a:srgbClr val="0D2322"/>
                </a:solidFill>
                <a:latin typeface="Georgia" pitchFamily="18" charset="0"/>
                <a:cs typeface="+mn-cs"/>
              </a:defRPr>
            </a:lvl1pPr>
          </a:lstStyle>
          <a:p>
            <a:pPr>
              <a:defRPr/>
            </a:pPr>
            <a:r>
              <a:rPr lang="en-US" dirty="0" smtClean="0"/>
              <a:t>January 28, 2014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200" smtClean="0">
                <a:solidFill>
                  <a:prstClr val="black">
                    <a:tint val="75000"/>
                  </a:prstClr>
                </a:solidFill>
                <a:latin typeface="Georgia" pitchFamily="18" charset="0"/>
                <a:cs typeface="+mn-cs"/>
              </a:defRPr>
            </a:lvl1pPr>
          </a:lstStyle>
          <a:p>
            <a:pPr>
              <a:defRPr/>
            </a:pPr>
            <a:fld id="{7F5FAADA-752F-4BFA-A125-3520E28F5DE9}" type="slidenum">
              <a:rPr lang="en-US"/>
              <a:pPr>
                <a:defRPr/>
              </a:pPr>
              <a:t>‹#›</a:t>
            </a:fld>
            <a:endParaRPr lang="en-US" dirty="0"/>
          </a:p>
        </p:txBody>
      </p:sp>
      <p:sp>
        <p:nvSpPr>
          <p:cNvPr id="1032" name="TextBox 4"/>
          <p:cNvSpPr txBox="1">
            <a:spLocks noChangeArrowheads="1"/>
          </p:cNvSpPr>
          <p:nvPr/>
        </p:nvSpPr>
        <p:spPr bwMode="auto">
          <a:xfrm>
            <a:off x="3540125" y="6248400"/>
            <a:ext cx="23510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Calibri" pitchFamily="34" charset="0"/>
              </a:defRPr>
            </a:lvl1pPr>
            <a:lvl2pPr marL="742950" indent="-285750" defTabSz="457200">
              <a:defRPr>
                <a:solidFill>
                  <a:schemeClr val="tx1"/>
                </a:solidFill>
                <a:latin typeface="Calibri" pitchFamily="34" charset="0"/>
              </a:defRPr>
            </a:lvl2pPr>
            <a:lvl3pPr marL="1143000" indent="-228600" defTabSz="457200">
              <a:defRPr>
                <a:solidFill>
                  <a:schemeClr val="tx1"/>
                </a:solidFill>
                <a:latin typeface="Calibri" pitchFamily="34" charset="0"/>
              </a:defRPr>
            </a:lvl3pPr>
            <a:lvl4pPr marL="1600200" indent="-228600" defTabSz="457200">
              <a:defRPr>
                <a:solidFill>
                  <a:schemeClr val="tx1"/>
                </a:solidFill>
                <a:latin typeface="Calibri" pitchFamily="34" charset="0"/>
              </a:defRPr>
            </a:lvl4pPr>
            <a:lvl5pPr marL="2057400" indent="-228600" defTabSz="4572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sz="1500" dirty="0" smtClean="0">
                <a:solidFill>
                  <a:srgbClr val="000000"/>
                </a:solidFill>
                <a:latin typeface="Georgia" pitchFamily="18" charset="0"/>
              </a:rPr>
              <a:t>York County </a:t>
            </a:r>
          </a:p>
          <a:p>
            <a:pPr algn="ctr"/>
            <a:r>
              <a:rPr lang="en-US" sz="1500" dirty="0" smtClean="0">
                <a:solidFill>
                  <a:srgbClr val="000000"/>
                </a:solidFill>
                <a:latin typeface="Georgia" pitchFamily="18" charset="0"/>
              </a:rPr>
              <a:t>Community College</a:t>
            </a:r>
            <a:endParaRPr lang="en-US" sz="1500" dirty="0">
              <a:solidFill>
                <a:srgbClr val="000000"/>
              </a:solidFill>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p:txStyles>
    <p:titleStyle>
      <a:lvl1pPr algn="l" defTabSz="457200" rtl="0" fontAlgn="base">
        <a:spcBef>
          <a:spcPct val="0"/>
        </a:spcBef>
        <a:spcAft>
          <a:spcPct val="0"/>
        </a:spcAft>
        <a:defRPr sz="3200" kern="1200">
          <a:solidFill>
            <a:srgbClr val="E46C0A"/>
          </a:solidFill>
          <a:latin typeface="Georgia" pitchFamily="18" charset="0"/>
          <a:ea typeface="B Univers 65 Bold"/>
          <a:cs typeface="B Univers 65 Bold"/>
        </a:defRPr>
      </a:lvl1pPr>
      <a:lvl2pPr algn="l" defTabSz="457200" rtl="0" fontAlgn="base">
        <a:spcBef>
          <a:spcPct val="0"/>
        </a:spcBef>
        <a:spcAft>
          <a:spcPct val="0"/>
        </a:spcAft>
        <a:defRPr sz="3200">
          <a:solidFill>
            <a:srgbClr val="E46C0A"/>
          </a:solidFill>
          <a:latin typeface="Georgia" pitchFamily="18" charset="0"/>
          <a:ea typeface="B Univers 65 Bold"/>
          <a:cs typeface="B Univers 65 Bold"/>
        </a:defRPr>
      </a:lvl2pPr>
      <a:lvl3pPr algn="l" defTabSz="457200" rtl="0" fontAlgn="base">
        <a:spcBef>
          <a:spcPct val="0"/>
        </a:spcBef>
        <a:spcAft>
          <a:spcPct val="0"/>
        </a:spcAft>
        <a:defRPr sz="3200">
          <a:solidFill>
            <a:srgbClr val="E46C0A"/>
          </a:solidFill>
          <a:latin typeface="Georgia" pitchFamily="18" charset="0"/>
          <a:ea typeface="B Univers 65 Bold"/>
          <a:cs typeface="B Univers 65 Bold"/>
        </a:defRPr>
      </a:lvl3pPr>
      <a:lvl4pPr algn="l" defTabSz="457200" rtl="0" fontAlgn="base">
        <a:spcBef>
          <a:spcPct val="0"/>
        </a:spcBef>
        <a:spcAft>
          <a:spcPct val="0"/>
        </a:spcAft>
        <a:defRPr sz="3200">
          <a:solidFill>
            <a:srgbClr val="E46C0A"/>
          </a:solidFill>
          <a:latin typeface="Georgia" pitchFamily="18" charset="0"/>
          <a:ea typeface="B Univers 65 Bold"/>
          <a:cs typeface="B Univers 65 Bold"/>
        </a:defRPr>
      </a:lvl4pPr>
      <a:lvl5pPr algn="l" defTabSz="457200" rtl="0" fontAlgn="base">
        <a:spcBef>
          <a:spcPct val="0"/>
        </a:spcBef>
        <a:spcAft>
          <a:spcPct val="0"/>
        </a:spcAft>
        <a:defRPr sz="3200">
          <a:solidFill>
            <a:srgbClr val="E46C0A"/>
          </a:solidFill>
          <a:latin typeface="Georgia" pitchFamily="18" charset="0"/>
          <a:ea typeface="B Univers 65 Bold"/>
          <a:cs typeface="B Univers 65 Bold"/>
        </a:defRPr>
      </a:lvl5pPr>
      <a:lvl6pPr marL="457200" algn="l" defTabSz="457200" rtl="0" fontAlgn="base">
        <a:spcBef>
          <a:spcPct val="0"/>
        </a:spcBef>
        <a:spcAft>
          <a:spcPct val="0"/>
        </a:spcAft>
        <a:defRPr sz="3200">
          <a:solidFill>
            <a:srgbClr val="E46C0A"/>
          </a:solidFill>
          <a:latin typeface="Georgia" pitchFamily="18" charset="0"/>
          <a:ea typeface="B Univers 65 Bold"/>
          <a:cs typeface="B Univers 65 Bold"/>
        </a:defRPr>
      </a:lvl6pPr>
      <a:lvl7pPr marL="914400" algn="l" defTabSz="457200" rtl="0" fontAlgn="base">
        <a:spcBef>
          <a:spcPct val="0"/>
        </a:spcBef>
        <a:spcAft>
          <a:spcPct val="0"/>
        </a:spcAft>
        <a:defRPr sz="3200">
          <a:solidFill>
            <a:srgbClr val="E46C0A"/>
          </a:solidFill>
          <a:latin typeface="Georgia" pitchFamily="18" charset="0"/>
          <a:ea typeface="B Univers 65 Bold"/>
          <a:cs typeface="B Univers 65 Bold"/>
        </a:defRPr>
      </a:lvl7pPr>
      <a:lvl8pPr marL="1371600" algn="l" defTabSz="457200" rtl="0" fontAlgn="base">
        <a:spcBef>
          <a:spcPct val="0"/>
        </a:spcBef>
        <a:spcAft>
          <a:spcPct val="0"/>
        </a:spcAft>
        <a:defRPr sz="3200">
          <a:solidFill>
            <a:srgbClr val="E46C0A"/>
          </a:solidFill>
          <a:latin typeface="Georgia" pitchFamily="18" charset="0"/>
          <a:ea typeface="B Univers 65 Bold"/>
          <a:cs typeface="B Univers 65 Bold"/>
        </a:defRPr>
      </a:lvl8pPr>
      <a:lvl9pPr marL="1828800" algn="l" defTabSz="457200" rtl="0" fontAlgn="base">
        <a:spcBef>
          <a:spcPct val="0"/>
        </a:spcBef>
        <a:spcAft>
          <a:spcPct val="0"/>
        </a:spcAft>
        <a:defRPr sz="3200">
          <a:solidFill>
            <a:srgbClr val="E46C0A"/>
          </a:solidFill>
          <a:latin typeface="Georgia" pitchFamily="18" charset="0"/>
          <a:ea typeface="B Univers 65 Bold"/>
          <a:cs typeface="B Univers 65 Bold"/>
        </a:defRPr>
      </a:lvl9pPr>
    </p:titleStyle>
    <p:bodyStyle>
      <a:lvl1pPr marL="342900" indent="-342900" algn="l" defTabSz="457200" rtl="0" fontAlgn="base">
        <a:spcBef>
          <a:spcPct val="20000"/>
        </a:spcBef>
        <a:spcAft>
          <a:spcPct val="0"/>
        </a:spcAft>
        <a:buFont typeface="Arial" pitchFamily="34" charset="0"/>
        <a:buChar char="•"/>
        <a:defRPr sz="2800" kern="1200">
          <a:solidFill>
            <a:schemeClr val="tx1"/>
          </a:solidFill>
          <a:latin typeface="+mn-lt"/>
          <a:ea typeface="L Univers 45 Light"/>
          <a:cs typeface="L Univers 45 Light"/>
        </a:defRPr>
      </a:lvl1pPr>
      <a:lvl2pPr marL="742950" indent="-285750" algn="l" defTabSz="457200" rtl="0" fontAlgn="base">
        <a:spcBef>
          <a:spcPct val="20000"/>
        </a:spcBef>
        <a:spcAft>
          <a:spcPct val="0"/>
        </a:spcAft>
        <a:buFont typeface="Arial" pitchFamily="34" charset="0"/>
        <a:buChar char="–"/>
        <a:defRPr sz="2200" kern="1200">
          <a:solidFill>
            <a:schemeClr val="tx1"/>
          </a:solidFill>
          <a:latin typeface="+mn-lt"/>
          <a:ea typeface="L Univers 45 Light"/>
          <a:cs typeface="L Univers 45 Light"/>
        </a:defRPr>
      </a:lvl2pPr>
      <a:lvl3pPr marL="1143000" indent="-228600" algn="l" defTabSz="457200" rtl="0" fontAlgn="base">
        <a:spcBef>
          <a:spcPct val="20000"/>
        </a:spcBef>
        <a:spcAft>
          <a:spcPct val="0"/>
        </a:spcAft>
        <a:buFont typeface="Arial" pitchFamily="34" charset="0"/>
        <a:buChar char="•"/>
        <a:defRPr kern="1200">
          <a:solidFill>
            <a:schemeClr val="tx1"/>
          </a:solidFill>
          <a:latin typeface="+mn-lt"/>
          <a:ea typeface="L Univers 45 Light"/>
          <a:cs typeface="L Univers 45 Light"/>
        </a:defRPr>
      </a:lvl3pPr>
      <a:lvl4pPr marL="1600200" indent="-228600" algn="l" defTabSz="457200" rtl="0" fontAlgn="base">
        <a:spcBef>
          <a:spcPct val="20000"/>
        </a:spcBef>
        <a:spcAft>
          <a:spcPct val="0"/>
        </a:spcAft>
        <a:buFont typeface="Arial" pitchFamily="34" charset="0"/>
        <a:buChar char="–"/>
        <a:defRPr sz="1600" kern="1200">
          <a:solidFill>
            <a:schemeClr val="tx1"/>
          </a:solidFill>
          <a:latin typeface="+mn-lt"/>
          <a:ea typeface="L Univers 45 Light"/>
          <a:cs typeface="L Univers 45 Light"/>
        </a:defRPr>
      </a:lvl4pPr>
      <a:lvl5pPr marL="2057400" indent="-228600" algn="l" defTabSz="457200" rtl="0" fontAlgn="base">
        <a:spcBef>
          <a:spcPct val="20000"/>
        </a:spcBef>
        <a:spcAft>
          <a:spcPct val="0"/>
        </a:spcAft>
        <a:buFont typeface="Arial" pitchFamily="34" charset="0"/>
        <a:buChar char="»"/>
        <a:defRPr sz="1600" kern="1200">
          <a:solidFill>
            <a:schemeClr val="tx1"/>
          </a:solidFill>
          <a:latin typeface="+mn-lt"/>
          <a:ea typeface="L Univers 45 Light"/>
          <a:cs typeface="L Univers 4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00" y="4014932"/>
            <a:ext cx="9144000" cy="2837072"/>
          </a:xfrm>
          <a:prstGeom prst="rect">
            <a:avLst/>
          </a:prstGeom>
          <a:solidFill>
            <a:srgbClr val="FDE9AC"/>
          </a:solidFill>
          <a:ln>
            <a:noFill/>
          </a:ln>
          <a:effectLst>
            <a:outerShdw blurRad="301625" dir="18000000" algn="tl" rotWithShape="0">
              <a:schemeClr val="tx1">
                <a:alpha val="6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2"/>
          <a:stretch>
            <a:fillRect/>
          </a:stretch>
        </p:blipFill>
        <p:spPr>
          <a:xfrm>
            <a:off x="-19250" y="0"/>
            <a:ext cx="9149950" cy="4226505"/>
          </a:xfrm>
          <a:prstGeom prst="rect">
            <a:avLst/>
          </a:prstGeom>
          <a:effectLst>
            <a:outerShdw blurRad="50800" dist="38100" dir="2700000" algn="tl" rotWithShape="0">
              <a:srgbClr val="000000">
                <a:alpha val="43000"/>
              </a:srgbClr>
            </a:outerShdw>
          </a:effectLst>
        </p:spPr>
      </p:pic>
      <p:sp>
        <p:nvSpPr>
          <p:cNvPr id="22" name="Rectangle 21"/>
          <p:cNvSpPr/>
          <p:nvPr/>
        </p:nvSpPr>
        <p:spPr>
          <a:xfrm>
            <a:off x="465688" y="2050670"/>
            <a:ext cx="5029200" cy="432647"/>
          </a:xfrm>
          <a:prstGeom prst="rect">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4450"/>
            <a:r>
              <a:rPr lang="en-US" sz="2600" b="1" dirty="0" smtClean="0">
                <a:solidFill>
                  <a:schemeClr val="bg1"/>
                </a:solidFill>
              </a:rPr>
              <a:t>York County Community College</a:t>
            </a:r>
          </a:p>
        </p:txBody>
      </p:sp>
      <p:sp>
        <p:nvSpPr>
          <p:cNvPr id="23" name="Rectangle 22"/>
          <p:cNvSpPr/>
          <p:nvPr/>
        </p:nvSpPr>
        <p:spPr>
          <a:xfrm>
            <a:off x="2991133" y="4342299"/>
            <a:ext cx="5827295" cy="1203158"/>
          </a:xfrm>
          <a:prstGeom prst="rect">
            <a:avLst/>
          </a:prstGeom>
          <a:solidFill>
            <a:srgbClr val="559F35"/>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b="1" dirty="0"/>
              <a:t>Regional Analysis of </a:t>
            </a:r>
            <a:r>
              <a:rPr lang="en-US" sz="2800" b="1" dirty="0" smtClean="0"/>
              <a:t>Demand </a:t>
            </a:r>
            <a:r>
              <a:rPr lang="en-US" sz="2800" b="1" dirty="0"/>
              <a:t>for </a:t>
            </a:r>
          </a:p>
          <a:p>
            <a:r>
              <a:rPr lang="en-US" sz="2800" b="1" dirty="0"/>
              <a:t>Undergraduate and Noncredit Study</a:t>
            </a:r>
          </a:p>
        </p:txBody>
      </p:sp>
      <p:grpSp>
        <p:nvGrpSpPr>
          <p:cNvPr id="3" name="Group 2"/>
          <p:cNvGrpSpPr/>
          <p:nvPr/>
        </p:nvGrpSpPr>
        <p:grpSpPr>
          <a:xfrm>
            <a:off x="980028" y="5699457"/>
            <a:ext cx="5363020" cy="738664"/>
            <a:chOff x="980028" y="5603207"/>
            <a:chExt cx="4381244" cy="738664"/>
          </a:xfrm>
        </p:grpSpPr>
        <p:sp>
          <p:nvSpPr>
            <p:cNvPr id="15" name="TextBox 14"/>
            <p:cNvSpPr txBox="1"/>
            <p:nvPr/>
          </p:nvSpPr>
          <p:spPr>
            <a:xfrm>
              <a:off x="980028" y="5972539"/>
              <a:ext cx="4381244" cy="369332"/>
            </a:xfrm>
            <a:prstGeom prst="rect">
              <a:avLst/>
            </a:prstGeom>
            <a:noFill/>
          </p:spPr>
          <p:txBody>
            <a:bodyPr wrap="square" rtlCol="0">
              <a:spAutoFit/>
            </a:bodyPr>
            <a:lstStyle/>
            <a:p>
              <a:r>
                <a:rPr lang="en-US" dirty="0" smtClean="0">
                  <a:solidFill>
                    <a:srgbClr val="0D2322"/>
                  </a:solidFill>
                  <a:latin typeface="Georgia" pitchFamily="18" charset="0"/>
                  <a:cs typeface="L Univers 45 Light"/>
                </a:rPr>
                <a:t>January 28, 2014</a:t>
              </a:r>
            </a:p>
          </p:txBody>
        </p:sp>
        <p:sp>
          <p:nvSpPr>
            <p:cNvPr id="9" name="TextBox 8"/>
            <p:cNvSpPr txBox="1"/>
            <p:nvPr/>
          </p:nvSpPr>
          <p:spPr>
            <a:xfrm>
              <a:off x="980028" y="5603207"/>
              <a:ext cx="4381244" cy="369332"/>
            </a:xfrm>
            <a:prstGeom prst="rect">
              <a:avLst/>
            </a:prstGeom>
            <a:noFill/>
          </p:spPr>
          <p:txBody>
            <a:bodyPr wrap="square" rtlCol="0">
              <a:spAutoFit/>
            </a:bodyPr>
            <a:lstStyle/>
            <a:p>
              <a:r>
                <a:rPr lang="en-US" b="1" dirty="0" smtClean="0">
                  <a:latin typeface="Georgia" pitchFamily="18" charset="0"/>
                </a:rPr>
                <a:t>Final Report Presentation</a:t>
              </a:r>
              <a:endParaRPr lang="en-US" b="1" dirty="0">
                <a:latin typeface="Georgia" pitchFamily="18" charset="0"/>
              </a:endParaRPr>
            </a:p>
          </p:txBody>
        </p:sp>
      </p:grpSp>
      <p:sp>
        <p:nvSpPr>
          <p:cNvPr id="2" name="AutoShape 2" descr="data:image/jpeg;base64,/9j/4AAQSkZJRgABAQAAAQABAAD/2wCEAAkGBhMGEBIUEhEUFRUQFBYXFRcWGRkbGBwYFhYYFxoeFhkaGyseGBwvIh4YHy8hLzMpLC0tGB4xQTAqNSYrLCkBCQoKDgwOGg8PGCwlHyQsKSw0NSwxNSo1LTQ1Kiw1LywpNSwyNSwsLC0sLC0tLTQwNS8sNSwsLCk1NTQsNTUuLP/AABEIALQBFwMBIgACEQEDEQH/xAAbAAEAAwADAQAAAAAAAAAAAAAABAUGAgMHAf/EAE8QAAEDAgMEBQcGCQgLAQAAAAEAAgMEEQUSIQYTMUEHFSJRkhQyVWFxgdMzNEJ0kbMWIzVScoKhwcMkRGJzorHS4SU2Q1RjdYSywtHwF//EABgBAQADAQAAAAAAAAAAAAAAAAABAgME/8QALBEBAAIBAQcCBQUBAAAAAAAAAAECEhEDMVFScaHRIcGBkbHh8DIzQWHxE//aAAwDAQACEQMRAD8A9xREQEREBERAREQEREBERAREQEREBERAREQEREBERAREQEREBERAREQEREBERAREQEREBERAREQEREBERAREQEREBERAREQEREBERAREQEREBERAREQEREBERAREQERVePY+zA2C4L5JDliib5z3HgB3DvPL7ApiJmdIVtaKxrO5aIqrDMd8qdupmGGcC5jcbhw/Oidwe39o5hWqTExvK2i0awIiKFhERAREQEREBERAREQEREBERAREQEREBERAREQEREBERAREQERVG0e0cez0d3EF77iNl7XPeT9Fo5n+8kBTETM6Qre8UjK0+jltBtAzAY7ntPcDkZexNhckn6LBxLuXtsDmsDo3Fzq2ss+SQhhF7biJ7eycvFt7jTiGuvxLlXmGorJ4HvYx2/fqZi5udwBfG0xtu6KHRxa0+cW5na2AtpMXkMjnPZSnOwxyN30jA4cr54OI7Q963mMa6R/Lhrf/AK3yvE6RujTv+fdY1UDZYZIZ2OkdTWcxwNpMl+zJG7iHgXBtxLfWuUGLvwUNFS7eQutu6oDSx4CcDzf0x2TzsquDGZG7n8W1zobjM2pgcXMOha7M5t9La97QV2eUuDMopaizJC6Owhka1rvPYckxzNN3D2EdypETulva1ZnKNYnpPdsGuDxcG4PBfVhjjf4NEOhhqRC5wBgkieA0uNv5O+xA1/2ZNjystwDdVtWar7LaxtNY/mH1ERUbCIiAiIgIiICIiAiIgIiICIiAiIgIiICIiAiIgIiICIiAvN93lqpXS5paveuawZczmsafxZgjIytBGu8ccrded7+kLJY04eXlpNhJTwtcb27O/kc7Xl2QR71pSdNXNt6ZTXr+fHgh1eAyZqV0zy3e1LRu43G4vFKcz5tHySaWvoBcgDVXdTgDKRpeaurY1ouTv3EDx3Vbv2PfTtjN421zHR24Br6eV1h3WObTkr3EhvZ6Zh80ue63e5jbt/vJ/VUzadIRTZVm1tfX/FG/Dpphdr6tze+RtISR6mvjDvtsV0PwwMhklM8JbECXh9HHnbl1IcGlpBWmxeomhAEMZcXcXdnsj1Nc4Zj+xZ7aOUuin7D2F9HKH5w0F27yZXdkkfScPeoraZnRbabOK1mY19I4z5cqPC3NrGQyOjyRsFQBExzA57X5GZwXu0GpAFhe172WvVGPyn/0f8ZXii87k7GNNeoiy0W2TocVNBPE2MSRmSnkDid5blbKMrgA/S5831i6l208sxCqgaxgp6FgM9Q59g15F8liLaa3N9MrlRu1KLPYZ0g4fjEoihrInSE2DbkXPc0uADj7LrvxvbKj2ce1lTUMic5uZodm1F7XBAtxQXSKrwfael2ga51NURyhnnZDcj2t84c+Wtkpdp6aspnVLJmmBgcXSahtmedxFzbggtEUbDsRjxWJssTszHi7XWIBHeLgaevmspjXSBIKp9Jh9IauaIXmOcMijvyc86E+rTu1IIAbRFltmNq6jE5309XQSU8sbBJmDmviLSSBZ45kg2AvwPCy7arpGw2imML62EPBsRckA9znAZQfadEGkRV+KY/BgsbZJpWsZI4Na7Uglwu0AtB48u9fcWxyDAmNfPII2veGNJDtXOvYaA6mxQT0VbPtFT01SymdKBPKMzIyDdws43Glvou+wrjiW09NhDyyaUMc2J0xBDtIm+c7QWsEFoiyn/6nhf8Av0X9r/Crag2ppsTlbFHMHSPibM1tnAmJwBDxceabhBaooNFjcOIyzRRyBz6chsoAPZJ4Aki11OQEREBERAREQEREBERAWVxaIvry5rS4xU8L8o4kNnfmAHM5S5alxsDYXPcsBHLUbQSulDJg/Lunsi/EsbkeSWyTv7TnAkg5G+9aUjXVzbe+M1jT11T6qdr6iDUNfLWsc2M6P3TIHszFnFovc694VhimP0k12GqZHJE+7Sfovbcc9COII5glVGE4DPRVkojfTwu3EbjkidILOfKNXPeHudpcu56aaLQeR1rf51AfbA790ytaKxpGv58mdL7SdbRXfPX3hAZttGBYvpnH85tRGGHxHMPZYqFjOIwTUlW91VTyTSQuaGskaQGgEhrBe511J5lXD6StP06N3thkH8UrofhtU/jDh7vax4/cUiKxOqb22lqzXTf/AF9yGvjmxK7ZWEeSWuHNIvvr2uDxWiBusXjVFJQQSPfQ4cQ0cQCSC4hoOUxa6kaXC1eF0AwuCKIEkRMay54nKLXUXiNIlbYWtlNZj+/myHS7hYlofKmOLJ8Pe2WJ44jttBHs4H2tHrWTrcHFFhOFROcS3Fa6nkq33sX778YQ4+EfqXXp+1eBfhNRzU+83e+AGbLmtZwd5uYX4d6hVWxUeJ4bFRTOLhDHG1sjBlcHRABr2gk5Tp6+JHNZOtVdKeDQMwidwjYw0rWvhc0BpY5r22yEcO73rPY7iEzsTwiVtN5TK+gc4xZmsuXNu43f2Ra5Kv5Oj2pxfJHXYm+op43NcYhEyMyZdQJXgkuHf38dDqrqs2V8qxKmrBKGimifHu8nEPvrmzacRpY8PsDJdHxdtLiFTiIgZTRCE0pia4F5ka9rnGQBosQABqAeCxOy1U+pgw6GtY5mGGokaXA9mWcuc9om/wCGCbW4dlxvpp7BhWyRwatq6iKYCOts50OQ2EgHnh2fmS4kWF78dFCw/o6ZT4S/DpZBK128LZMmUhznF7XZc51DteOtrINc1oYAALAaADuXnfQ5YDEg/wCXFdJvb+db6N/Vm3n7VtsBoJcLp44ppt86NobvMuUuA0GYZndq3E314rO450empqjV0VW+jnkFpS1oeyS3NzCQL8O8aXtfVELTbmudQYdWviNpGU8hFvOGhGYc9NTf1KDsbs1SnCKaLcxuZPTxukuAczpGBziTxvcmx5WHcuOCbBOpZZJqyslrJZYnQuzdiLdO4t3bTYj/AOtfVQIujqroInU9Pi0sdKbgRmJjpGtdxayUkEDjryQYaSodNs7TNcS4Q4k2OMnnG17svu1I9y3HTF80pP8AmFP/AOat8Q6Pqarw1tA3NHHGGmN41e17TmznvJJJPDzjw0tXfgBU4pJAa7EnVEVNI2RsbYWR5ns80yOBN/8AM8LolR7e4DJtBjIbC8sngw4T07gbfjYqo5QfUQSPeDyX3ZzaFm2OL0shYA7q6aOeIjzZGztD2kHlzF+RC3B2cJxMVu9FhSmn3eTkZN5mz5uN9LWVfR7BMw/FpMQjkDd9G5r4snFzsuZ4dm0JLQSLd/egq4KRn4SyNyMy9WtNsotffjW1uK49KNEcDjgxKmDWyYc4NItZroZCGFhA5XcLDkHO5rRM2YLMUdXb0dqmEG7ycg8PzZ8/G/K3Bdu2Ozv4V0UtNvN3vst35c1g17X6NzDutxRCPsFgRwKiYHnNNOTPUP5ull7TtedtG/qrRLqpYTTxsaTcta0EgWBsAL2ubftXagIiICIiAiIgIiICIiAs7gVeygjmL3WzVlSAACSTvXHQAElaJZTBvlGfXq3+Irx+mWVv3K/H2WVI/eV8pF9aSnOoIOsk/EHUKyrqwUEZe4EhttBx1IAt9qroPyjN9Vg+9nXdtD83f7WfeNUW3/I2e6es/V965t/N6jwf+nLnTYu2oeGZJGOcCRnYW3DbXsT7Qpyrqr51T/1c38JVaou2nzGb2M+8artUm2nzGb2M+8artXn9MdZ9mMfuz0j6ywu2O0NVWV0OG0D2xSyRmWecgO3ceo7IOmb/ABN4XuOVFsrieCzwujxR9RG54E7KhgNmWJJYQb30sBpxB1AIVZi1U3ZHaJtROcsFfTboSHzWyNLdHHl5rdf6d+ANthiO2dHhboWvqY71D2sYGua7V3Amx0bwGbhqFRsqa3buWepmp6ChdVmmOWZ5kbFG1/5oc4HM7vX2m6RG1NHWTbh7J8PB39PI6zgQLizgCCCAbOtyVd0W1TMPOI00rg2eOumke1xs5zH5crxfiDbj6x3hZ7FZRis20c8JDoRRsiLx5rpGxi9jwNrEe8d6JbjCNvo8UwuSvLAwRNlL4817OjvZpdlGp7NtPpjiqiXpWMWFMxDyTR85i3W910LhfNu+9p0t71laDBZnVNJRNH8lxOOjrJeNrU8Td839ZzYr/pN71xaM2A0lwDfFxccvnMiD0PH9vo8Ew2OuDBIJhFkZmtcyC9g7KdQMx4fRPBfDtwRJhbNwP9KsLgd4fxdo2yEfJ9vR1uWoXnFZg0oGIUkg/k+CwVssPrNUwmC/6LTIR61fVczaWXZd7yGtERaXHQAupog0E8rlBtcY2nOFV1FS7oO8t3nbz2y7pocezkObThqFX4D0iMxfEamhfGI3wF4Y7Pm3mQ2dYZRY2sbXPPuUDaiobUY7g7WuDnMFU5wBuQHRaE93A/Ys+3Z1+MnFpafSrosTfNTuHEkMZmYe8OAtbhcDldBrqjb808eJv8nB6reG23nymgdf5PsaEd+v2qNi3SBV4ZAKgYYXwbiKV0onY0DeMa4jKW5nWJtcDXuWLw/FuvsM2hnylu/c12U8Qd20EfbdbHaX/Vl31CH/ALI0Eii21rquB85wosY2n30f8oY7eDsuytysJacpLhca2toux/SG2aloJYIhLJiL2sjiz5bGx3hLsh0YRYmyutkvyfR/VoPumrDbCbPRUWN4kG3y0ZbuGnzWeVDPJlHLgGj1Ih6VPUClY57zZrGlzj3BouSvNsEbiPSU11UK6Sipi9zaeOFozlrTbM93E6i3tB0A4+g43QnE6aeIGxmhkjB7i9hb+9Ynom2jhgoW0kz2xVFG6RkkchDXfKOdcA8RrY9xHrFwtMOq6nYumqpMTqmzRQEbqQMAkc2w84A2Li4hoHeCSSCLQZOkaqoI21FRhMsVK6xMglY6RrXcHPhAzAcPYq3pL2hg2koKhtNIJfIKiB84bYgx31LSNHNubE8i0rR7abRUxwipl3sbmT08jY7EHM6Rha0NHM3I9lj3IJOKbXihqcPiZGJG4iX5ZA+waGNa+9spzAgi2oV1iVWaCGWQNzGKN77XtfK0utextw42K8xNO7DZNl2S9l0bJg7Npb8RHob8LcF6Dj1ZHLS1IEjCTBNYBwJ0jdyugbKY9+E1HDU7vd79pcGZs1hmI42F+HcqTGtt6ihr3UdPh5qXthbNcTNj7BdlNw9ttDbmeI9a+dFtZHFg9EDIwERm4LgD57vWs/jVG/FNoHiGtNKero3b1gY7M3e+b2tLG4N/6KDW4btPUWmfXUJo4oIy8vdMyUG3EWYNLDX13VTT9IVXXxmoiwiZ9Lq4PMsbZXMH0mwkXOmoF9eRXVtvQSHAamAVJqpmMzuf2c7mNnEjrtadLN0/VXZiO0Mz6CGpw6opGQRU5dI2YEm7WtysaGkZXCzm2POyCx2n22fgMdG+OkdK6ukbG2JzxG9rntu0O0c2/I66FfcN2kxCqmjZLhDoY3us+Q1ET8osdcrRc8h71j9rMQk2josBldKI5amqhcZGAWY5zT2mgkjQ62PctzszRPwnOJ8SNWZC3JnEbS22a4aGnW9x9iDQoiICymDfKM+vVv8AfItWs5h9A+kkZmaRerqnjn2X7wtJtwvcK0bpZWic4nr7JcH5Rm+qwfezru2h+bv9rPvGrpg/KM31WD72dd20IvTv9rPvGpbf8jZ7p6z9Vkq6q+dU/wDVzfwlYqHPSuknieLZWMkB77uyWt9hVWqBtp8xm9jPvGq7UPF8NGLwvic4tDwNW2uLEHS+nJQupZ/SE/gg+Er+k101YzlW8zEa+ke/lOxPCocajMc8TJGO4teARfkR3H18VVYLsFQbPSbynpI2P5O1c4fol5OX3WXf1LP6Qn8EHwk6ln9IT+CD4SjGOKc7cs9vLhjuxNFtK4PqaZkj2iwdqHW7i5pBI9RUmPZqmhpjStgY2BwLXRtGVpB43tqb8zzXT1LP6Qn8EHwk6ln9IT+CD4SYxxM7cs9vKwpsNjpBGGMA3Me7j72s7PZBOtuy3whVw2OpBC2DcDdMl3zWZn2El75h2r3vc+3VfepZ/SE/gg+EnUs/pCfwQfCTGOJnblnt5TqvCoq5srXxtIqG5JeWZtiLOI1IsSPeo1ZsxS4jTtppYGPhjDQxjrnKGizcpJuCBpe/BdXUs/pCfwQfCTqWf0hP4IPhJjHEztyz28uOBbFUWzLi6mpmRucLF2pdbuzOJIHDT1BTsPwaHCnSuiZlNQ/eSG5OZ55m54/5dyh9Sz+kJ/BB8JOpZ/SE/gg+EmMcTO3LPbyN2PpGMqGCBuSsdmnbd1nm97u7XefepU+Bw1NN5M6MGHI1mQl1srbWF73toFF6ln9IT+CD4SdSz+kJ/BB8JMY4mduWe3lZ0lI2hjZGwZWRtDWjU2a0WA114KNSYHDQzTTxxhstRbeuu67sujbgm2nAKL1LP6Qn8EHwk6ln9IT+CD4SYxxM7cs9vK5VDjmwtDtG/PUUsb36drVrjbhmLSC73rt6ln9IT+CD4SdSz+kJ/BB8JMY4mduWe3lLw3A6fCItzDDHHGb3Y1osbixzfne+6qKTo3w2hmEzKKIPBuDYkA97WE5QfYNFM6ln9IT+CD4SdSz+kJ/BB8JMY4mduWe3lzx3ZSl2lyeVQNl3d8mYusM1r2ANuQ+wKHh/R7h+FOc6GlZGXxujcWlwux4s4Htc1J6ln9IT+CD4SdSz+kJ/BB8JMY4mduWe3lWHoqwo/wAxi/tf4lKxDo9w/FXNdNSskLGNjaXFxsxgs0DtcB+8qT1LP6Qn8EHwk6ln9IT+CD4SYxxM7cs9vJgex1Hs05zqanZEZAGuLc2oBuL3Kgy9GWGTS7w0MWYm50Ibf9AHJ+xTupZ/SE/gg+EnUs/pCfwQfCTGOJnblnt5dmMbLUuPsYyogbIyLzGm4aNLaBpA4aKBh/R1h2FSslhpI2SRm7XNzXBsR+d6ypfUs/pCfwQfCXOHB543NJrpnAEEtLIbEA8DaO9jwTSOKc7cs9vK2REVWgiIg6hTNa8yZRnc0NJ55WkkD7XH7V2oiGgiIgIiICIiAiIgIiICIiAiIgIiICIiAiIgIiICIiAiIgIiICIiAiIgIiICI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155575" y="-2019300"/>
            <a:ext cx="6505575" cy="4210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MGEBIUEhEUFRUQFBYXFRcWGRkbGBwYFhYYFxoeFhkaGyseGBwvIh4YHy8hLzMpLC0tGB4xQTAqNSYrLCkBCQoKDgwOGg8PGCwlHyQsKSw0NSwxNSo1LTQ1Kiw1LywpNSwyNSwsLC0sLC0tLTQwNS8sNSwsLCk1NTQsNTUuLP/AABEIALQBFwMBIgACEQEDEQH/xAAbAAEAAwADAQAAAAAAAAAAAAAABAUGAgMHAf/EAE8QAAEDAgMEBQcGCQgLAQAAAAEAAgMEEQUSIQYTMUEHFSJRkhQyVWFxgdMzNEJ0kbMWIzVScoKhwcMkRGJzorHS4SU2Q1RjdYSywtHwF//EABgBAQADAQAAAAAAAAAAAAAAAAABAgME/8QALBEBAAIBAQcCBQUBAAAAAAAAAAECEhEDMVFScaHRIcGBkbHh8DIzQWHxE//aAAwDAQACEQMRAD8A9xREQEREBERAREQEREBERAREQEREBERAREQEREBERAREQEREBERAREQEREBERAREQEREBERAREQEREBERAREQEREBERAREQEREBERAREQEREBERAREQEREBERAREQERVePY+zA2C4L5JDliib5z3HgB3DvPL7ApiJmdIVtaKxrO5aIqrDMd8qdupmGGcC5jcbhw/Oidwe39o5hWqTExvK2i0awIiKFhERAREQEREBERAREQEREBERAREQEREBERAREQEREBERAREQERVG0e0cez0d3EF77iNl7XPeT9Fo5n+8kBTETM6Qre8UjK0+jltBtAzAY7ntPcDkZexNhckn6LBxLuXtsDmsDo3Fzq2ss+SQhhF7biJ7eycvFt7jTiGuvxLlXmGorJ4HvYx2/fqZi5udwBfG0xtu6KHRxa0+cW5na2AtpMXkMjnPZSnOwxyN30jA4cr54OI7Q963mMa6R/Lhrf/AK3yvE6RujTv+fdY1UDZYZIZ2OkdTWcxwNpMl+zJG7iHgXBtxLfWuUGLvwUNFS7eQutu6oDSx4CcDzf0x2TzsquDGZG7n8W1zobjM2pgcXMOha7M5t9La97QV2eUuDMopaizJC6Owhka1rvPYckxzNN3D2EdypETulva1ZnKNYnpPdsGuDxcG4PBfVhjjf4NEOhhqRC5wBgkieA0uNv5O+xA1/2ZNjystwDdVtWar7LaxtNY/mH1ERUbCIiAiIgIiICIiAiIgIiICIiAiIgIiICIiAiIgIiICIiAvN93lqpXS5paveuawZczmsafxZgjIytBGu8ccrded7+kLJY04eXlpNhJTwtcb27O/kc7Xl2QR71pSdNXNt6ZTXr+fHgh1eAyZqV0zy3e1LRu43G4vFKcz5tHySaWvoBcgDVXdTgDKRpeaurY1ouTv3EDx3Vbv2PfTtjN421zHR24Br6eV1h3WObTkr3EhvZ6Zh80ue63e5jbt/vJ/VUzadIRTZVm1tfX/FG/Dpphdr6tze+RtISR6mvjDvtsV0PwwMhklM8JbECXh9HHnbl1IcGlpBWmxeomhAEMZcXcXdnsj1Nc4Zj+xZ7aOUuin7D2F9HKH5w0F27yZXdkkfScPeoraZnRbabOK1mY19I4z5cqPC3NrGQyOjyRsFQBExzA57X5GZwXu0GpAFhe172WvVGPyn/0f8ZXii87k7GNNeoiy0W2TocVNBPE2MSRmSnkDid5blbKMrgA/S5831i6l208sxCqgaxgp6FgM9Q59g15F8liLaa3N9MrlRu1KLPYZ0g4fjEoihrInSE2DbkXPc0uADj7LrvxvbKj2ce1lTUMic5uZodm1F7XBAtxQXSKrwfael2ga51NURyhnnZDcj2t84c+Wtkpdp6aspnVLJmmBgcXSahtmedxFzbggtEUbDsRjxWJssTszHi7XWIBHeLgaevmspjXSBIKp9Jh9IauaIXmOcMijvyc86E+rTu1IIAbRFltmNq6jE5309XQSU8sbBJmDmviLSSBZ45kg2AvwPCy7arpGw2imML62EPBsRckA9znAZQfadEGkRV+KY/BgsbZJpWsZI4Na7Uglwu0AtB48u9fcWxyDAmNfPII2veGNJDtXOvYaA6mxQT0VbPtFT01SymdKBPKMzIyDdws43Glvou+wrjiW09NhDyyaUMc2J0xBDtIm+c7QWsEFoiyn/6nhf8Av0X9r/Crag2ppsTlbFHMHSPibM1tnAmJwBDxceabhBaooNFjcOIyzRRyBz6chsoAPZJ4Aki11OQEREBERAREQEREBERAWVxaIvry5rS4xU8L8o4kNnfmAHM5S5alxsDYXPcsBHLUbQSulDJg/Lunsi/EsbkeSWyTv7TnAkg5G+9aUjXVzbe+M1jT11T6qdr6iDUNfLWsc2M6P3TIHszFnFovc694VhimP0k12GqZHJE+7Sfovbcc9COII5glVGE4DPRVkojfTwu3EbjkidILOfKNXPeHudpcu56aaLQeR1rf51AfbA790ytaKxpGv58mdL7SdbRXfPX3hAZttGBYvpnH85tRGGHxHMPZYqFjOIwTUlW91VTyTSQuaGskaQGgEhrBe511J5lXD6StP06N3thkH8UrofhtU/jDh7vax4/cUiKxOqb22lqzXTf/AF9yGvjmxK7ZWEeSWuHNIvvr2uDxWiBusXjVFJQQSPfQ4cQ0cQCSC4hoOUxa6kaXC1eF0AwuCKIEkRMay54nKLXUXiNIlbYWtlNZj+/myHS7hYlofKmOLJ8Pe2WJ44jttBHs4H2tHrWTrcHFFhOFROcS3Fa6nkq33sX778YQ4+EfqXXp+1eBfhNRzU+83e+AGbLmtZwd5uYX4d6hVWxUeJ4bFRTOLhDHG1sjBlcHRABr2gk5Tp6+JHNZOtVdKeDQMwidwjYw0rWvhc0BpY5r22yEcO73rPY7iEzsTwiVtN5TK+gc4xZmsuXNu43f2Ra5Kv5Oj2pxfJHXYm+op43NcYhEyMyZdQJXgkuHf38dDqrqs2V8qxKmrBKGimifHu8nEPvrmzacRpY8PsDJdHxdtLiFTiIgZTRCE0pia4F5ka9rnGQBosQABqAeCxOy1U+pgw6GtY5mGGokaXA9mWcuc9om/wCGCbW4dlxvpp7BhWyRwatq6iKYCOts50OQ2EgHnh2fmS4kWF78dFCw/o6ZT4S/DpZBK128LZMmUhznF7XZc51DteOtrINc1oYAALAaADuXnfQ5YDEg/wCXFdJvb+db6N/Vm3n7VtsBoJcLp44ppt86NobvMuUuA0GYZndq3E314rO450empqjV0VW+jnkFpS1oeyS3NzCQL8O8aXtfVELTbmudQYdWviNpGU8hFvOGhGYc9NTf1KDsbs1SnCKaLcxuZPTxukuAczpGBziTxvcmx5WHcuOCbBOpZZJqyslrJZYnQuzdiLdO4t3bTYj/AOtfVQIujqroInU9Pi0sdKbgRmJjpGtdxayUkEDjryQYaSodNs7TNcS4Q4k2OMnnG17svu1I9y3HTF80pP8AmFP/AOat8Q6Pqarw1tA3NHHGGmN41e17TmznvJJJPDzjw0tXfgBU4pJAa7EnVEVNI2RsbYWR5ns80yOBN/8AM8LolR7e4DJtBjIbC8sngw4T07gbfjYqo5QfUQSPeDyX3ZzaFm2OL0shYA7q6aOeIjzZGztD2kHlzF+RC3B2cJxMVu9FhSmn3eTkZN5mz5uN9LWVfR7BMw/FpMQjkDd9G5r4snFzsuZ4dm0JLQSLd/egq4KRn4SyNyMy9WtNsotffjW1uK49KNEcDjgxKmDWyYc4NItZroZCGFhA5XcLDkHO5rRM2YLMUdXb0dqmEG7ycg8PzZ8/G/K3Bdu2Ozv4V0UtNvN3vst35c1g17X6NzDutxRCPsFgRwKiYHnNNOTPUP5ull7TtedtG/qrRLqpYTTxsaTcta0EgWBsAL2ubftXagIiICIiAiIgIiICIiAs7gVeygjmL3WzVlSAACSTvXHQAElaJZTBvlGfXq3+Irx+mWVv3K/H2WVI/eV8pF9aSnOoIOsk/EHUKyrqwUEZe4EhttBx1IAt9qroPyjN9Vg+9nXdtD83f7WfeNUW3/I2e6es/V965t/N6jwf+nLnTYu2oeGZJGOcCRnYW3DbXsT7Qpyrqr51T/1c38JVaou2nzGb2M+8artUm2nzGb2M+8artXn9MdZ9mMfuz0j6ywu2O0NVWV0OG0D2xSyRmWecgO3ceo7IOmb/ABN4XuOVFsrieCzwujxR9RG54E7KhgNmWJJYQb30sBpxB1AIVZi1U3ZHaJtROcsFfTboSHzWyNLdHHl5rdf6d+ANthiO2dHhboWvqY71D2sYGua7V3Amx0bwGbhqFRsqa3buWepmp6ChdVmmOWZ5kbFG1/5oc4HM7vX2m6RG1NHWTbh7J8PB39PI6zgQLizgCCCAbOtyVd0W1TMPOI00rg2eOumke1xs5zH5crxfiDbj6x3hZ7FZRis20c8JDoRRsiLx5rpGxi9jwNrEe8d6JbjCNvo8UwuSvLAwRNlL4817OjvZpdlGp7NtPpjiqiXpWMWFMxDyTR85i3W910LhfNu+9p0t71laDBZnVNJRNH8lxOOjrJeNrU8Td839ZzYr/pN71xaM2A0lwDfFxccvnMiD0PH9vo8Ew2OuDBIJhFkZmtcyC9g7KdQMx4fRPBfDtwRJhbNwP9KsLgd4fxdo2yEfJ9vR1uWoXnFZg0oGIUkg/k+CwVssPrNUwmC/6LTIR61fVczaWXZd7yGtERaXHQAupog0E8rlBtcY2nOFV1FS7oO8t3nbz2y7pocezkObThqFX4D0iMxfEamhfGI3wF4Y7Pm3mQ2dYZRY2sbXPPuUDaiobUY7g7WuDnMFU5wBuQHRaE93A/Ys+3Z1+MnFpafSrosTfNTuHEkMZmYe8OAtbhcDldBrqjb808eJv8nB6reG23nymgdf5PsaEd+v2qNi3SBV4ZAKgYYXwbiKV0onY0DeMa4jKW5nWJtcDXuWLw/FuvsM2hnylu/c12U8Qd20EfbdbHaX/Vl31CH/ALI0Eii21rquB85wosY2n30f8oY7eDsuytysJacpLhca2toux/SG2aloJYIhLJiL2sjiz5bGx3hLsh0YRYmyutkvyfR/VoPumrDbCbPRUWN4kG3y0ZbuGnzWeVDPJlHLgGj1Ih6VPUClY57zZrGlzj3BouSvNsEbiPSU11UK6Sipi9zaeOFozlrTbM93E6i3tB0A4+g43QnE6aeIGxmhkjB7i9hb+9Ynom2jhgoW0kz2xVFG6RkkchDXfKOdcA8RrY9xHrFwtMOq6nYumqpMTqmzRQEbqQMAkc2w84A2Li4hoHeCSSCLQZOkaqoI21FRhMsVK6xMglY6RrXcHPhAzAcPYq3pL2hg2koKhtNIJfIKiB84bYgx31LSNHNubE8i0rR7abRUxwipl3sbmT08jY7EHM6Rha0NHM3I9lj3IJOKbXihqcPiZGJG4iX5ZA+waGNa+9spzAgi2oV1iVWaCGWQNzGKN77XtfK0utextw42K8xNO7DZNl2S9l0bJg7Npb8RHob8LcF6Dj1ZHLS1IEjCTBNYBwJ0jdyugbKY9+E1HDU7vd79pcGZs1hmI42F+HcqTGtt6ihr3UdPh5qXthbNcTNj7BdlNw9ttDbmeI9a+dFtZHFg9EDIwERm4LgD57vWs/jVG/FNoHiGtNKero3b1gY7M3e+b2tLG4N/6KDW4btPUWmfXUJo4oIy8vdMyUG3EWYNLDX13VTT9IVXXxmoiwiZ9Lq4PMsbZXMH0mwkXOmoF9eRXVtvQSHAamAVJqpmMzuf2c7mNnEjrtadLN0/VXZiO0Mz6CGpw6opGQRU5dI2YEm7WtysaGkZXCzm2POyCx2n22fgMdG+OkdK6ukbG2JzxG9rntu0O0c2/I66FfcN2kxCqmjZLhDoY3us+Q1ET8osdcrRc8h71j9rMQk2josBldKI5amqhcZGAWY5zT2mgkjQ62PctzszRPwnOJ8SNWZC3JnEbS22a4aGnW9x9iDQoiICymDfKM+vVv8AfItWs5h9A+kkZmaRerqnjn2X7wtJtwvcK0bpZWic4nr7JcH5Rm+qwfezru2h+bv9rPvGrpg/KM31WD72dd20IvTv9rPvGpbf8jZ7p6z9Vkq6q+dU/wDVzfwlYqHPSuknieLZWMkB77uyWt9hVWqBtp8xm9jPvGq7UPF8NGLwvic4tDwNW2uLEHS+nJQupZ/SE/gg+Er+k101YzlW8zEa+ke/lOxPCocajMc8TJGO4teARfkR3H18VVYLsFQbPSbynpI2P5O1c4fol5OX3WXf1LP6Qn8EHwk6ln9IT+CD4SjGOKc7cs9vLhjuxNFtK4PqaZkj2iwdqHW7i5pBI9RUmPZqmhpjStgY2BwLXRtGVpB43tqb8zzXT1LP6Qn8EHwk6ln9IT+CD4SYxxM7cs9vKwpsNjpBGGMA3Me7j72s7PZBOtuy3whVw2OpBC2DcDdMl3zWZn2El75h2r3vc+3VfepZ/SE/gg+EnUs/pCfwQfCTGOJnblnt5TqvCoq5srXxtIqG5JeWZtiLOI1IsSPeo1ZsxS4jTtppYGPhjDQxjrnKGizcpJuCBpe/BdXUs/pCfwQfCTqWf0hP4IPhJjHEztyz28uOBbFUWzLi6mpmRucLF2pdbuzOJIHDT1BTsPwaHCnSuiZlNQ/eSG5OZ55m54/5dyh9Sz+kJ/BB8JOpZ/SE/gg+EmMcTO3LPbyN2PpGMqGCBuSsdmnbd1nm97u7XefepU+Bw1NN5M6MGHI1mQl1srbWF73toFF6ln9IT+CD4SdSz+kJ/BB8JMY4mduWe3lZ0lI2hjZGwZWRtDWjU2a0WA114KNSYHDQzTTxxhstRbeuu67sujbgm2nAKL1LP6Qn8EHwk6ln9IT+CD4SYxxM7cs9vK5VDjmwtDtG/PUUsb36drVrjbhmLSC73rt6ln9IT+CD4SdSz+kJ/BB8JMY4mduWe3lLw3A6fCItzDDHHGb3Y1osbixzfne+6qKTo3w2hmEzKKIPBuDYkA97WE5QfYNFM6ln9IT+CD4SdSz+kJ/BB8JMY4mduWe3lzx3ZSl2lyeVQNl3d8mYusM1r2ANuQ+wKHh/R7h+FOc6GlZGXxujcWlwux4s4Htc1J6ln9IT+CD4SdSz+kJ/BB8JMY4mduWe3lWHoqwo/wAxi/tf4lKxDo9w/FXNdNSskLGNjaXFxsxgs0DtcB+8qT1LP6Qn8EHwk6ln9IT+CD4SYxxM7cs9vJgex1Hs05zqanZEZAGuLc2oBuL3Kgy9GWGTS7w0MWYm50Ibf9AHJ+xTupZ/SE/gg+EnUs/pCfwQfCTGOJnblnt5dmMbLUuPsYyogbIyLzGm4aNLaBpA4aKBh/R1h2FSslhpI2SRm7XNzXBsR+d6ypfUs/pCfwQfCXOHB543NJrpnAEEtLIbEA8DaO9jwTSOKc7cs9vK2REVWgiIg6hTNa8yZRnc0NJ55WkkD7XH7V2oiGgiIgIiICIiAiIgIiICIiAiIgIiICIiAiIgIiICIiAiIgIiICIiAiIgIiICIiAiIgIiICIiAiIgIiICIiAiIgIiICIiAiIgIiICIiAiIgIiICIiAiIgIiICIiAiIgIiICIiAiIgIiICIiAiIgIiICIiAiIgIiICIiAiIgIiICIiAiIgIiICIiAiIgIiICIiAiIgIiICIiAiIgIiICIiAiIgIiICIiAiIgIiICIiAiIg/9k="/>
          <p:cNvSpPr>
            <a:spLocks noChangeAspect="1" noChangeArrowheads="1"/>
          </p:cNvSpPr>
          <p:nvPr/>
        </p:nvSpPr>
        <p:spPr bwMode="auto">
          <a:xfrm>
            <a:off x="307975" y="-1866900"/>
            <a:ext cx="6505575" cy="4210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0106" y="470647"/>
            <a:ext cx="3903894" cy="2526049"/>
          </a:xfrm>
          <a:prstGeom prst="rect">
            <a:avLst/>
          </a:prstGeom>
        </p:spPr>
      </p:pic>
    </p:spTree>
    <p:extLst>
      <p:ext uri="{BB962C8B-B14F-4D97-AF65-F5344CB8AC3E}">
        <p14:creationId xmlns:p14="http://schemas.microsoft.com/office/powerpoint/2010/main" val="2462650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Type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3800271"/>
              </p:ext>
            </p:extLst>
          </p:nvPr>
        </p:nvGraphicFramePr>
        <p:xfrm>
          <a:off x="457200" y="1295400"/>
          <a:ext cx="8915400" cy="48307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10</a:t>
            </a:fld>
            <a:endParaRPr lang="en-US" dirty="0"/>
          </a:p>
        </p:txBody>
      </p:sp>
    </p:spTree>
    <p:extLst>
      <p:ext uri="{BB962C8B-B14F-4D97-AF65-F5344CB8AC3E}">
        <p14:creationId xmlns:p14="http://schemas.microsoft.com/office/powerpoint/2010/main" val="3316720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2</a:t>
            </a:r>
            <a:endParaRPr lang="en-US" dirty="0"/>
          </a:p>
        </p:txBody>
      </p:sp>
      <p:sp>
        <p:nvSpPr>
          <p:cNvPr id="3" name="Content Placeholder 2"/>
          <p:cNvSpPr>
            <a:spLocks noGrp="1"/>
          </p:cNvSpPr>
          <p:nvPr>
            <p:ph idx="1"/>
          </p:nvPr>
        </p:nvSpPr>
        <p:spPr/>
        <p:txBody>
          <a:bodyPr/>
          <a:lstStyle/>
          <a:p>
            <a:r>
              <a:rPr lang="en-US" b="1" dirty="0"/>
              <a:t>York County Community College should ensure that all high demand </a:t>
            </a:r>
            <a:r>
              <a:rPr lang="en-US" b="1" dirty="0" smtClean="0"/>
              <a:t>topics</a:t>
            </a:r>
            <a:r>
              <a:rPr lang="en-US" dirty="0"/>
              <a:t> </a:t>
            </a:r>
            <a:r>
              <a:rPr lang="en-US" dirty="0" smtClean="0"/>
              <a:t>[Business, Health Professions, STEM]</a:t>
            </a:r>
            <a:r>
              <a:rPr lang="en-US" b="1" dirty="0" smtClean="0"/>
              <a:t> </a:t>
            </a:r>
            <a:r>
              <a:rPr lang="en-US" b="1" dirty="0"/>
              <a:t>are addressed through a variety of instructional formats. </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11</a:t>
            </a:fld>
            <a:endParaRPr lang="en-US" dirty="0"/>
          </a:p>
        </p:txBody>
      </p:sp>
    </p:spTree>
    <p:extLst>
      <p:ext uri="{BB962C8B-B14F-4D97-AF65-F5344CB8AC3E}">
        <p14:creationId xmlns:p14="http://schemas.microsoft.com/office/powerpoint/2010/main" val="2118683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of Degree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12</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36998163"/>
              </p:ext>
            </p:extLst>
          </p:nvPr>
        </p:nvGraphicFramePr>
        <p:xfrm>
          <a:off x="0" y="1371600"/>
          <a:ext cx="9144000" cy="4754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235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of Certificate/License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13</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8826470"/>
              </p:ext>
            </p:extLst>
          </p:nvPr>
        </p:nvGraphicFramePr>
        <p:xfrm>
          <a:off x="0" y="1371600"/>
          <a:ext cx="9144000" cy="4754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3192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of Individual Course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14</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5788591"/>
              </p:ext>
            </p:extLst>
          </p:nvPr>
        </p:nvGraphicFramePr>
        <p:xfrm>
          <a:off x="0" y="1371600"/>
          <a:ext cx="9144000" cy="4754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3192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3</a:t>
            </a:r>
            <a:endParaRPr lang="en-US" dirty="0"/>
          </a:p>
        </p:txBody>
      </p:sp>
      <p:sp>
        <p:nvSpPr>
          <p:cNvPr id="3" name="Content Placeholder 2"/>
          <p:cNvSpPr>
            <a:spLocks noGrp="1"/>
          </p:cNvSpPr>
          <p:nvPr>
            <p:ph idx="1"/>
          </p:nvPr>
        </p:nvSpPr>
        <p:spPr/>
        <p:txBody>
          <a:bodyPr/>
          <a:lstStyle/>
          <a:p>
            <a:pPr lvl="0"/>
            <a:r>
              <a:rPr lang="en-US" b="1" dirty="0"/>
              <a:t>Where possible York County Community College should schedule high demand programs so that they can be completed by both full- and part-time students.</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15</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or Part-Time Study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8771889"/>
              </p:ext>
            </p:extLst>
          </p:nvPr>
        </p:nvGraphicFramePr>
        <p:xfrm>
          <a:off x="457200" y="1797050"/>
          <a:ext cx="8229600" cy="432911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16</a:t>
            </a:fld>
            <a:endParaRPr lang="en-US" dirty="0"/>
          </a:p>
        </p:txBody>
      </p:sp>
    </p:spTree>
    <p:extLst>
      <p:ext uri="{BB962C8B-B14F-4D97-AF65-F5344CB8AC3E}">
        <p14:creationId xmlns:p14="http://schemas.microsoft.com/office/powerpoint/2010/main" val="2768334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a:t>
            </a:r>
            <a:endParaRPr lang="en-US" dirty="0"/>
          </a:p>
        </p:txBody>
      </p:sp>
      <p:sp>
        <p:nvSpPr>
          <p:cNvPr id="3" name="Content Placeholder 2"/>
          <p:cNvSpPr>
            <a:spLocks noGrp="1"/>
          </p:cNvSpPr>
          <p:nvPr>
            <p:ph idx="1"/>
          </p:nvPr>
        </p:nvSpPr>
        <p:spPr/>
        <p:txBody>
          <a:bodyPr/>
          <a:lstStyle/>
          <a:p>
            <a:r>
              <a:rPr lang="en-US" b="1" dirty="0"/>
              <a:t>YCCC should explore offering high demand programs in both day and evening formats.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17</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Classroom Meeting Times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18</a:t>
            </a:fld>
            <a:endParaRPr lang="en-US" dirty="0"/>
          </a:p>
        </p:txBody>
      </p:sp>
      <p:graphicFrame>
        <p:nvGraphicFramePr>
          <p:cNvPr id="9" name="Chart 8"/>
          <p:cNvGraphicFramePr/>
          <p:nvPr>
            <p:extLst>
              <p:ext uri="{D42A27DB-BD31-4B8C-83A1-F6EECF244321}">
                <p14:modId xmlns:p14="http://schemas.microsoft.com/office/powerpoint/2010/main" val="3805002866"/>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2042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5</a:t>
            </a:r>
            <a:endParaRPr lang="en-US" dirty="0"/>
          </a:p>
        </p:txBody>
      </p:sp>
      <p:sp>
        <p:nvSpPr>
          <p:cNvPr id="3" name="Content Placeholder 2"/>
          <p:cNvSpPr>
            <a:spLocks noGrp="1"/>
          </p:cNvSpPr>
          <p:nvPr>
            <p:ph idx="1"/>
          </p:nvPr>
        </p:nvSpPr>
        <p:spPr/>
        <p:txBody>
          <a:bodyPr/>
          <a:lstStyle/>
          <a:p>
            <a:r>
              <a:rPr lang="en-US" b="1" dirty="0"/>
              <a:t>York County Community College should consider offering courses lasting between 8-10 weeks, particularly in the evenings.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19</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p:txBody>
          <a:bodyPr>
            <a:normAutofit/>
          </a:bodyPr>
          <a:lstStyle/>
          <a:p>
            <a:r>
              <a:rPr lang="en-US" sz="3400" dirty="0" smtClean="0"/>
              <a:t>Agenda</a:t>
            </a:r>
          </a:p>
        </p:txBody>
      </p:sp>
      <p:sp>
        <p:nvSpPr>
          <p:cNvPr id="4099" name="Rectangle 2"/>
          <p:cNvSpPr>
            <a:spLocks noGrp="1" noChangeArrowheads="1"/>
          </p:cNvSpPr>
          <p:nvPr>
            <p:ph idx="1"/>
          </p:nvPr>
        </p:nvSpPr>
        <p:spPr>
          <a:xfrm>
            <a:off x="457200" y="1443148"/>
            <a:ext cx="8229600" cy="4668894"/>
          </a:xfrm>
        </p:spPr>
        <p:txBody>
          <a:bodyPr>
            <a:normAutofit/>
          </a:bodyPr>
          <a:lstStyle/>
          <a:p>
            <a:pPr>
              <a:spcAft>
                <a:spcPts val="600"/>
              </a:spcAft>
            </a:pPr>
            <a:r>
              <a:rPr lang="en-US" sz="2400" dirty="0" smtClean="0"/>
              <a:t>Introductions </a:t>
            </a:r>
          </a:p>
          <a:p>
            <a:pPr>
              <a:spcBef>
                <a:spcPts val="600"/>
              </a:spcBef>
            </a:pPr>
            <a:r>
              <a:rPr lang="en-US" sz="2400" dirty="0" smtClean="0">
                <a:solidFill>
                  <a:schemeClr val="tx1"/>
                </a:solidFill>
              </a:rPr>
              <a:t>Overview of Studies</a:t>
            </a:r>
            <a:endParaRPr lang="en-US" sz="2400" dirty="0" smtClean="0"/>
          </a:p>
          <a:p>
            <a:pPr marL="860425" indent="-341313">
              <a:lnSpc>
                <a:spcPct val="120000"/>
              </a:lnSpc>
              <a:spcBef>
                <a:spcPts val="0"/>
              </a:spcBef>
              <a:buFont typeface="Calibri" pitchFamily="34" charset="0"/>
              <a:buChar char="–"/>
            </a:pPr>
            <a:r>
              <a:rPr lang="en-US" sz="2000" dirty="0" smtClean="0"/>
              <a:t>Survey of Area Prospective Students and YCCC Inquirers</a:t>
            </a:r>
          </a:p>
          <a:p>
            <a:pPr marL="860425" indent="-341313">
              <a:lnSpc>
                <a:spcPct val="120000"/>
              </a:lnSpc>
              <a:spcBef>
                <a:spcPts val="0"/>
              </a:spcBef>
              <a:buFont typeface="Calibri" pitchFamily="34" charset="0"/>
              <a:buChar char="–"/>
            </a:pPr>
            <a:r>
              <a:rPr lang="en-US" sz="2000" dirty="0" smtClean="0"/>
              <a:t>Interviews with Organizations and Employers</a:t>
            </a:r>
          </a:p>
          <a:p>
            <a:pPr marL="860425" indent="-341313">
              <a:lnSpc>
                <a:spcPct val="120000"/>
              </a:lnSpc>
              <a:spcBef>
                <a:spcPts val="0"/>
              </a:spcBef>
              <a:buFont typeface="Calibri" pitchFamily="34" charset="0"/>
              <a:buChar char="–"/>
            </a:pPr>
            <a:r>
              <a:rPr lang="en-US" sz="2000" dirty="0" smtClean="0"/>
              <a:t>Interviews with Area High School Guidance Counselors</a:t>
            </a:r>
            <a:endParaRPr lang="en-US" sz="2000" dirty="0"/>
          </a:p>
          <a:p>
            <a:pPr marL="461963" indent="0">
              <a:lnSpc>
                <a:spcPct val="120000"/>
              </a:lnSpc>
              <a:spcBef>
                <a:spcPts val="0"/>
              </a:spcBef>
              <a:buClrTx/>
              <a:buNone/>
            </a:pPr>
            <a:endParaRPr lang="en-US" dirty="0" smtClean="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D79AD74-B5E7-7347-B99A-944503EA8008}" type="slidenum">
              <a:rPr lang="en-US" smtClean="0"/>
              <a:pPr/>
              <a:t>2</a:t>
            </a:fld>
            <a:endParaRPr lang="en-US" dirty="0"/>
          </a:p>
        </p:txBody>
      </p:sp>
      <p:sp>
        <p:nvSpPr>
          <p:cNvPr id="2" name="Date Placeholder 1"/>
          <p:cNvSpPr>
            <a:spLocks noGrp="1"/>
          </p:cNvSpPr>
          <p:nvPr>
            <p:ph type="dt" sz="half" idx="10"/>
          </p:nvPr>
        </p:nvSpPr>
        <p:spPr/>
        <p:txBody>
          <a:bodyPr/>
          <a:lstStyle/>
          <a:p>
            <a:r>
              <a:rPr lang="en-US" dirty="0" smtClean="0"/>
              <a:t>1/28/2014</a:t>
            </a:r>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7752267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Classroom Meeting Times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20</a:t>
            </a:fld>
            <a:endParaRPr lang="en-US" dirty="0"/>
          </a:p>
        </p:txBody>
      </p:sp>
      <p:graphicFrame>
        <p:nvGraphicFramePr>
          <p:cNvPr id="9" name="Chart 8"/>
          <p:cNvGraphicFramePr/>
          <p:nvPr>
            <p:extLst>
              <p:ext uri="{D42A27DB-BD31-4B8C-83A1-F6EECF244321}">
                <p14:modId xmlns:p14="http://schemas.microsoft.com/office/powerpoint/2010/main" val="2287053929"/>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a:xfrm>
            <a:off x="467138" y="3352800"/>
            <a:ext cx="8219661" cy="12192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4101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6</a:t>
            </a:r>
            <a:endParaRPr lang="en-US" dirty="0"/>
          </a:p>
        </p:txBody>
      </p:sp>
      <p:sp>
        <p:nvSpPr>
          <p:cNvPr id="3" name="Content Placeholder 2"/>
          <p:cNvSpPr>
            <a:spLocks noGrp="1"/>
          </p:cNvSpPr>
          <p:nvPr>
            <p:ph idx="1"/>
          </p:nvPr>
        </p:nvSpPr>
        <p:spPr/>
        <p:txBody>
          <a:bodyPr/>
          <a:lstStyle/>
          <a:p>
            <a:r>
              <a:rPr lang="en-US" b="1" dirty="0"/>
              <a:t>York County Community College should consider a comprehensive strategy to expand its partially online and fully online courses. </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21</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Program Format</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22</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82041713"/>
              </p:ext>
            </p:extLst>
          </p:nvPr>
        </p:nvGraphicFramePr>
        <p:xfrm>
          <a:off x="457200" y="1447800"/>
          <a:ext cx="8534400" cy="4678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340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7</a:t>
            </a:r>
            <a:endParaRPr lang="en-US" dirty="0"/>
          </a:p>
        </p:txBody>
      </p:sp>
      <p:sp>
        <p:nvSpPr>
          <p:cNvPr id="3" name="Content Placeholder 2"/>
          <p:cNvSpPr>
            <a:spLocks noGrp="1"/>
          </p:cNvSpPr>
          <p:nvPr>
            <p:ph idx="1"/>
          </p:nvPr>
        </p:nvSpPr>
        <p:spPr/>
        <p:txBody>
          <a:bodyPr/>
          <a:lstStyle/>
          <a:p>
            <a:r>
              <a:rPr lang="en-US" b="1" dirty="0"/>
              <a:t>If York County Community College wants to develop a strategy to attract potential students in New Hampshire, the College should consider establishing an off-campus site in Kittery, the most attractive site to New Hampshire respondents. </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23</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692150"/>
          </a:xfrm>
        </p:spPr>
        <p:txBody>
          <a:bodyPr/>
          <a:lstStyle/>
          <a:p>
            <a:r>
              <a:rPr lang="en-US" dirty="0" smtClean="0"/>
              <a:t>Willingness to Travel to Locations for Study</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24</a:t>
            </a:fld>
            <a:endParaRPr lang="en-US" dirty="0"/>
          </a:p>
        </p:txBody>
      </p:sp>
      <p:graphicFrame>
        <p:nvGraphicFramePr>
          <p:cNvPr id="9" name="Chart 8"/>
          <p:cNvGraphicFramePr/>
          <p:nvPr>
            <p:extLst>
              <p:ext uri="{D42A27DB-BD31-4B8C-83A1-F6EECF244321}">
                <p14:modId xmlns:p14="http://schemas.microsoft.com/office/powerpoint/2010/main" val="2352428201"/>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Overall</a:t>
            </a:r>
            <a:endParaRPr lang="en-US" sz="2400" b="1" i="1" dirty="0"/>
          </a:p>
        </p:txBody>
      </p:sp>
    </p:spTree>
    <p:extLst>
      <p:ext uri="{BB962C8B-B14F-4D97-AF65-F5344CB8AC3E}">
        <p14:creationId xmlns:p14="http://schemas.microsoft.com/office/powerpoint/2010/main" val="3699961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692150"/>
          </a:xfrm>
        </p:spPr>
        <p:txBody>
          <a:bodyPr/>
          <a:lstStyle/>
          <a:p>
            <a:r>
              <a:rPr lang="en-US" dirty="0" smtClean="0"/>
              <a:t>Willingness to Travel to Locations for Study</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25</a:t>
            </a:fld>
            <a:endParaRPr lang="en-US" dirty="0"/>
          </a:p>
        </p:txBody>
      </p:sp>
      <p:graphicFrame>
        <p:nvGraphicFramePr>
          <p:cNvPr id="9" name="Chart 8"/>
          <p:cNvGraphicFramePr/>
          <p:nvPr>
            <p:extLst>
              <p:ext uri="{D42A27DB-BD31-4B8C-83A1-F6EECF244321}">
                <p14:modId xmlns:p14="http://schemas.microsoft.com/office/powerpoint/2010/main" val="3320061799"/>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Maine</a:t>
            </a:r>
            <a:endParaRPr lang="en-US" sz="2400" b="1" i="1" dirty="0"/>
          </a:p>
        </p:txBody>
      </p:sp>
    </p:spTree>
    <p:extLst>
      <p:ext uri="{BB962C8B-B14F-4D97-AF65-F5344CB8AC3E}">
        <p14:creationId xmlns:p14="http://schemas.microsoft.com/office/powerpoint/2010/main" val="3267640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692150"/>
          </a:xfrm>
        </p:spPr>
        <p:txBody>
          <a:bodyPr/>
          <a:lstStyle/>
          <a:p>
            <a:r>
              <a:rPr lang="en-US" dirty="0" smtClean="0"/>
              <a:t>Willingness to Travel to Locations for Study</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26</a:t>
            </a:fld>
            <a:endParaRPr lang="en-US" dirty="0"/>
          </a:p>
        </p:txBody>
      </p:sp>
      <p:graphicFrame>
        <p:nvGraphicFramePr>
          <p:cNvPr id="9" name="Chart 8"/>
          <p:cNvGraphicFramePr/>
          <p:nvPr>
            <p:extLst>
              <p:ext uri="{D42A27DB-BD31-4B8C-83A1-F6EECF244321}">
                <p14:modId xmlns:p14="http://schemas.microsoft.com/office/powerpoint/2010/main" val="3976614855"/>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New Hampshire</a:t>
            </a:r>
            <a:endParaRPr lang="en-US" sz="2400" b="1" i="1" dirty="0"/>
          </a:p>
        </p:txBody>
      </p:sp>
    </p:spTree>
    <p:extLst>
      <p:ext uri="{BB962C8B-B14F-4D97-AF65-F5344CB8AC3E}">
        <p14:creationId xmlns:p14="http://schemas.microsoft.com/office/powerpoint/2010/main" val="3267640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692150"/>
          </a:xfrm>
        </p:spPr>
        <p:txBody>
          <a:bodyPr/>
          <a:lstStyle/>
          <a:p>
            <a:pPr algn="ctr"/>
            <a:r>
              <a:rPr lang="en-US" dirty="0" smtClean="0"/>
              <a:t>Image, Outreach, and Marketing</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27</a:t>
            </a:fld>
            <a:endParaRPr lang="en-US" dirty="0"/>
          </a:p>
        </p:txBody>
      </p:sp>
    </p:spTree>
    <p:extLst>
      <p:ext uri="{BB962C8B-B14F-4D97-AF65-F5344CB8AC3E}">
        <p14:creationId xmlns:p14="http://schemas.microsoft.com/office/powerpoint/2010/main" val="3326389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8</a:t>
            </a:r>
            <a:endParaRPr lang="en-US" dirty="0"/>
          </a:p>
        </p:txBody>
      </p:sp>
      <p:sp>
        <p:nvSpPr>
          <p:cNvPr id="3" name="Content Placeholder 2"/>
          <p:cNvSpPr>
            <a:spLocks noGrp="1"/>
          </p:cNvSpPr>
          <p:nvPr>
            <p:ph idx="1"/>
          </p:nvPr>
        </p:nvSpPr>
        <p:spPr/>
        <p:txBody>
          <a:bodyPr/>
          <a:lstStyle/>
          <a:p>
            <a:r>
              <a:rPr lang="en-US" b="1" dirty="0"/>
              <a:t>York County Community College should target the following demographic overall, while observing the differences in the profiles of Maine and New Hampshire respondents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28</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7466447"/>
              </p:ext>
            </p:extLst>
          </p:nvPr>
        </p:nvGraphicFramePr>
        <p:xfrm>
          <a:off x="457200" y="1797050"/>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r>
                        <a:rPr lang="en-US" dirty="0" smtClean="0"/>
                        <a:t>Female</a:t>
                      </a:r>
                      <a:endParaRPr lang="en-US" dirty="0"/>
                    </a:p>
                  </a:txBody>
                  <a:tcPr/>
                </a:tc>
                <a:tc>
                  <a:txBody>
                    <a:bodyPr/>
                    <a:lstStyle/>
                    <a:p>
                      <a:pPr algn="ctr"/>
                      <a:r>
                        <a:rPr lang="en-US" dirty="0" smtClean="0"/>
                        <a:t>   66%</a:t>
                      </a:r>
                      <a:endParaRPr lang="en-US" dirty="0"/>
                    </a:p>
                  </a:txBody>
                  <a:tcPr/>
                </a:tc>
                <a:tc>
                  <a:txBody>
                    <a:bodyPr/>
                    <a:lstStyle/>
                    <a:p>
                      <a:pPr algn="ctr"/>
                      <a:r>
                        <a:rPr lang="en-US" dirty="0" smtClean="0">
                          <a:solidFill>
                            <a:schemeClr val="bg1"/>
                          </a:solidFill>
                        </a:rPr>
                        <a:t>  76%</a:t>
                      </a:r>
                      <a:endParaRPr lang="en-US" dirty="0">
                        <a:solidFill>
                          <a:schemeClr val="bg1"/>
                        </a:solidFill>
                      </a:endParaRPr>
                    </a:p>
                  </a:txBody>
                  <a:tcPr anchor="ctr">
                    <a:solidFill>
                      <a:schemeClr val="accent2"/>
                    </a:solidFill>
                  </a:tcPr>
                </a:tc>
                <a:tc>
                  <a:txBody>
                    <a:bodyPr/>
                    <a:lstStyle/>
                    <a:p>
                      <a:pPr algn="ctr"/>
                      <a:r>
                        <a:rPr lang="en-US" dirty="0" smtClean="0">
                          <a:solidFill>
                            <a:schemeClr val="bg1"/>
                          </a:solidFill>
                        </a:rPr>
                        <a:t>  40%</a:t>
                      </a:r>
                      <a:endParaRPr lang="en-US" dirty="0">
                        <a:solidFill>
                          <a:schemeClr val="bg1"/>
                        </a:solidFill>
                      </a:endParaRPr>
                    </a:p>
                  </a:txBody>
                  <a:tcPr anchor="ctr">
                    <a:solidFill>
                      <a:schemeClr val="bg1">
                        <a:lumMod val="65000"/>
                      </a:schemeClr>
                    </a:solidFill>
                  </a:tcPr>
                </a:tc>
              </a:tr>
              <a:tr h="370840">
                <a:tc>
                  <a:txBody>
                    <a:bodyPr/>
                    <a:lstStyle/>
                    <a:p>
                      <a:r>
                        <a:rPr lang="en-US" dirty="0" smtClean="0"/>
                        <a:t>Male</a:t>
                      </a:r>
                      <a:endParaRPr lang="en-US" dirty="0"/>
                    </a:p>
                  </a:txBody>
                  <a:tcPr/>
                </a:tc>
                <a:tc>
                  <a:txBody>
                    <a:bodyPr/>
                    <a:lstStyle/>
                    <a:p>
                      <a:pPr algn="ctr"/>
                      <a:r>
                        <a:rPr lang="en-US" dirty="0" smtClean="0"/>
                        <a:t>34</a:t>
                      </a:r>
                      <a:endParaRPr lang="en-US" dirty="0"/>
                    </a:p>
                  </a:txBody>
                  <a:tcPr/>
                </a:tc>
                <a:tc>
                  <a:txBody>
                    <a:bodyPr/>
                    <a:lstStyle/>
                    <a:p>
                      <a:pPr algn="ctr"/>
                      <a:r>
                        <a:rPr lang="en-US" dirty="0" smtClean="0">
                          <a:solidFill>
                            <a:schemeClr val="bg1"/>
                          </a:solidFill>
                        </a:rPr>
                        <a:t>24</a:t>
                      </a:r>
                      <a:endParaRPr lang="en-US" dirty="0">
                        <a:solidFill>
                          <a:schemeClr val="bg1"/>
                        </a:solidFill>
                      </a:endParaRPr>
                    </a:p>
                  </a:txBody>
                  <a:tcPr anchor="ctr">
                    <a:solidFill>
                      <a:schemeClr val="accent2"/>
                    </a:solidFill>
                  </a:tcPr>
                </a:tc>
                <a:tc>
                  <a:txBody>
                    <a:bodyPr/>
                    <a:lstStyle/>
                    <a:p>
                      <a:pPr algn="ctr"/>
                      <a:r>
                        <a:rPr lang="en-US" dirty="0" smtClean="0">
                          <a:solidFill>
                            <a:schemeClr val="bg1"/>
                          </a:solidFill>
                        </a:rPr>
                        <a:t>60</a:t>
                      </a:r>
                      <a:endParaRPr lang="en-US" dirty="0">
                        <a:solidFill>
                          <a:schemeClr val="bg1"/>
                        </a:solidFill>
                      </a:endParaRPr>
                    </a:p>
                  </a:txBody>
                  <a:tcPr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29</a:t>
            </a:fld>
            <a:endParaRPr lang="en-US" dirty="0"/>
          </a:p>
        </p:txBody>
      </p:sp>
    </p:spTree>
    <p:extLst>
      <p:ext uri="{BB962C8B-B14F-4D97-AF65-F5344CB8AC3E}">
        <p14:creationId xmlns:p14="http://schemas.microsoft.com/office/powerpoint/2010/main" val="999620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a:t>
            </a:r>
          </a:p>
        </p:txBody>
      </p:sp>
      <p:sp>
        <p:nvSpPr>
          <p:cNvPr id="3" name="Content Placeholder 2"/>
          <p:cNvSpPr>
            <a:spLocks noGrp="1"/>
          </p:cNvSpPr>
          <p:nvPr>
            <p:ph idx="1"/>
          </p:nvPr>
        </p:nvSpPr>
        <p:spPr/>
        <p:txBody>
          <a:bodyPr>
            <a:normAutofit/>
          </a:bodyPr>
          <a:lstStyle/>
          <a:p>
            <a:pPr marL="342900" indent="-342900">
              <a:spcAft>
                <a:spcPts val="1200"/>
              </a:spcAft>
              <a:buFont typeface="Arial" pitchFamily="34" charset="0"/>
              <a:buChar char="•"/>
            </a:pPr>
            <a:r>
              <a:rPr lang="en-US" sz="2400" dirty="0" err="1" smtClean="0"/>
              <a:t>EducationDynamics</a:t>
            </a:r>
            <a:r>
              <a:rPr lang="en-US" sz="2400" dirty="0" smtClean="0"/>
              <a:t> existing research panel</a:t>
            </a:r>
          </a:p>
          <a:p>
            <a:pPr marL="342900" indent="-342900">
              <a:spcAft>
                <a:spcPts val="1200"/>
              </a:spcAft>
              <a:buFont typeface="Arial" pitchFamily="34" charset="0"/>
              <a:buChar char="•"/>
            </a:pPr>
            <a:r>
              <a:rPr lang="en-US" sz="2400" dirty="0" err="1" smtClean="0"/>
              <a:t>EducationDynamics</a:t>
            </a:r>
            <a:r>
              <a:rPr lang="en-US" sz="2400" dirty="0" smtClean="0"/>
              <a:t> Leads (from </a:t>
            </a:r>
            <a:r>
              <a:rPr lang="en-US" sz="2400" dirty="0" err="1" smtClean="0"/>
              <a:t>EducationDynamics</a:t>
            </a:r>
            <a:r>
              <a:rPr lang="en-US" sz="2400" dirty="0" smtClean="0"/>
              <a:t> online portals)</a:t>
            </a:r>
          </a:p>
          <a:p>
            <a:pPr marL="342900" indent="-342900">
              <a:spcAft>
                <a:spcPts val="1200"/>
              </a:spcAft>
              <a:buFont typeface="Arial" pitchFamily="34" charset="0"/>
              <a:buChar char="•"/>
            </a:pPr>
            <a:r>
              <a:rPr lang="en-US" sz="2400" dirty="0"/>
              <a:t>York County Community College </a:t>
            </a:r>
            <a:r>
              <a:rPr lang="en-US" sz="2400" dirty="0" smtClean="0"/>
              <a:t>inquirers </a:t>
            </a:r>
            <a:r>
              <a:rPr lang="en-US" sz="2400" dirty="0"/>
              <a:t>who did not enroll. </a:t>
            </a:r>
            <a:endParaRPr lang="en-US" sz="2400" dirty="0" smtClean="0"/>
          </a:p>
          <a:p>
            <a:pPr marL="342900" indent="-342900">
              <a:spcAft>
                <a:spcPts val="1200"/>
              </a:spcAft>
              <a:buFont typeface="Arial" pitchFamily="34" charset="0"/>
              <a:buChar char="•"/>
            </a:pPr>
            <a:r>
              <a:rPr lang="en-US" sz="2400" dirty="0" smtClean="0"/>
              <a:t>Any age</a:t>
            </a:r>
          </a:p>
        </p:txBody>
      </p:sp>
      <p:sp>
        <p:nvSpPr>
          <p:cNvPr id="4" name="Date Placeholder 3"/>
          <p:cNvSpPr>
            <a:spLocks noGrp="1"/>
          </p:cNvSpPr>
          <p:nvPr>
            <p:ph type="dt" sz="half" idx="10"/>
          </p:nvPr>
        </p:nvSpPr>
        <p:spPr/>
        <p:txBody>
          <a:bodyPr/>
          <a:lstStyle/>
          <a:p>
            <a:r>
              <a:rPr lang="en-US" dirty="0" smtClean="0"/>
              <a:t>1/28/2014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5D79AD74-B5E7-7347-B99A-944503EA8008}" type="slidenum">
              <a:rPr lang="en-US" smtClean="0"/>
              <a:pPr/>
              <a:t>3</a:t>
            </a:fld>
            <a:endParaRPr lang="en-US" dirty="0"/>
          </a:p>
        </p:txBody>
      </p:sp>
      <p:sp>
        <p:nvSpPr>
          <p:cNvPr id="8" name="TextBox 7"/>
          <p:cNvSpPr txBox="1"/>
          <p:nvPr/>
        </p:nvSpPr>
        <p:spPr>
          <a:xfrm>
            <a:off x="4612908" y="115502"/>
            <a:ext cx="4444466" cy="830997"/>
          </a:xfrm>
          <a:prstGeom prst="rect">
            <a:avLst/>
          </a:prstGeom>
          <a:noFill/>
        </p:spPr>
        <p:txBody>
          <a:bodyPr wrap="square" rtlCol="0">
            <a:spAutoFit/>
          </a:bodyPr>
          <a:lstStyle/>
          <a:p>
            <a:pPr algn="ctr"/>
            <a:r>
              <a:rPr lang="en-US" sz="2400" dirty="0">
                <a:solidFill>
                  <a:schemeClr val="accent6"/>
                </a:solidFill>
                <a:latin typeface="Georgia" pitchFamily="18" charset="0"/>
              </a:rPr>
              <a:t>Prospective Students/Inquirers</a:t>
            </a:r>
          </a:p>
          <a:p>
            <a:pPr algn="ctr"/>
            <a:endParaRPr lang="en-US" sz="2400" dirty="0">
              <a:solidFill>
                <a:schemeClr val="accent6"/>
              </a:solidFill>
              <a:latin typeface="Georgia" pitchFamily="18" charset="0"/>
            </a:endParaRPr>
          </a:p>
        </p:txBody>
      </p:sp>
    </p:spTree>
    <p:extLst>
      <p:ext uri="{BB962C8B-B14F-4D97-AF65-F5344CB8AC3E}">
        <p14:creationId xmlns:p14="http://schemas.microsoft.com/office/powerpoint/2010/main" val="3528077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1265369"/>
              </p:ext>
            </p:extLst>
          </p:nvPr>
        </p:nvGraphicFramePr>
        <p:xfrm>
          <a:off x="457200" y="1797050"/>
          <a:ext cx="8229600" cy="4079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18-24</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25%</a:t>
                      </a:r>
                    </a:p>
                  </a:txBody>
                  <a:tcPr marL="68580" marR="68580" marT="0" marB="0" anchor="ctr"/>
                </a:tc>
                <a:tc>
                  <a:txBody>
                    <a:bodyPr/>
                    <a:lstStyle/>
                    <a:p>
                      <a:pPr algn="ctr" fontAlgn="b"/>
                      <a:r>
                        <a:rPr lang="en-US" sz="1800" b="0" i="0" u="none" strike="noStrike" dirty="0" smtClean="0">
                          <a:solidFill>
                            <a:schemeClr val="bg1"/>
                          </a:solidFill>
                          <a:effectLst/>
                          <a:latin typeface="Calibri"/>
                        </a:rPr>
                        <a:t>   30</a:t>
                      </a:r>
                      <a:r>
                        <a:rPr lang="en-US" sz="1800" b="0" i="0" u="none" strike="noStrike" dirty="0">
                          <a:solidFill>
                            <a:schemeClr val="bg1"/>
                          </a:solidFill>
                          <a:effectLst/>
                          <a:latin typeface="Calibri"/>
                        </a:rPr>
                        <a:t>%</a:t>
                      </a: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22</a:t>
                      </a:r>
                      <a:r>
                        <a:rPr lang="en-US" sz="1800" b="0" i="0" u="none" strike="noStrike" dirty="0">
                          <a:solidFill>
                            <a:schemeClr val="bg1"/>
                          </a:solidFill>
                          <a:effectLst/>
                          <a:latin typeface="Calibri"/>
                        </a:rPr>
                        <a:t>%</a:t>
                      </a: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25-29</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12</a:t>
                      </a:r>
                    </a:p>
                  </a:txBody>
                  <a:tcPr marL="68580" marR="68580" marT="0" marB="0" anchor="ctr"/>
                </a:tc>
                <a:tc>
                  <a:txBody>
                    <a:bodyPr/>
                    <a:lstStyle/>
                    <a:p>
                      <a:pPr algn="ctr" fontAlgn="b"/>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15</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30-34</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11</a:t>
                      </a:r>
                    </a:p>
                  </a:txBody>
                  <a:tcPr marL="68580" marR="68580" marT="0" marB="0" anchor="ctr"/>
                </a:tc>
                <a:tc>
                  <a:txBody>
                    <a:bodyPr/>
                    <a:lstStyle/>
                    <a:p>
                      <a:pPr algn="ctr" fontAlgn="b"/>
                      <a:r>
                        <a:rPr lang="en-US" sz="1800" b="0" i="0" u="none" strike="noStrike" dirty="0" smtClean="0">
                          <a:solidFill>
                            <a:schemeClr val="bg1"/>
                          </a:solidFill>
                          <a:effectLst/>
                          <a:latin typeface="Calibri"/>
                        </a:rPr>
                        <a:t>13</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10</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35-39</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10</a:t>
                      </a:r>
                    </a:p>
                  </a:txBody>
                  <a:tcPr marL="68580" marR="68580" marT="0" marB="0" anchor="ctr"/>
                </a:tc>
                <a:tc>
                  <a:txBody>
                    <a:bodyPr/>
                    <a:lstStyle/>
                    <a:p>
                      <a:pPr algn="ctr" fontAlgn="b"/>
                      <a:r>
                        <a:rPr lang="en-US" sz="1800" b="0" i="0" u="none" strike="noStrike" dirty="0" smtClean="0">
                          <a:solidFill>
                            <a:schemeClr val="bg1"/>
                          </a:solidFill>
                          <a:effectLst/>
                          <a:latin typeface="Calibri"/>
                        </a:rPr>
                        <a:t>  9</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10</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40-44</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10</a:t>
                      </a:r>
                    </a:p>
                  </a:txBody>
                  <a:tcPr marL="68580" marR="68580" marT="0" marB="0" anchor="ctr"/>
                </a:tc>
                <a:tc>
                  <a:txBody>
                    <a:bodyPr/>
                    <a:lstStyle/>
                    <a:p>
                      <a:pPr algn="ctr" fontAlgn="b"/>
                      <a:r>
                        <a:rPr lang="en-US" sz="1800" b="0" i="0" u="none" strike="noStrike" dirty="0" smtClean="0">
                          <a:solidFill>
                            <a:schemeClr val="bg1"/>
                          </a:solidFill>
                          <a:effectLst/>
                          <a:latin typeface="Calibri"/>
                        </a:rPr>
                        <a:t>  6</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12</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45-49</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6</a:t>
                      </a:r>
                    </a:p>
                  </a:txBody>
                  <a:tcPr marL="68580" marR="68580" marT="0" marB="0" anchor="ctr"/>
                </a:tc>
                <a:tc>
                  <a:txBody>
                    <a:bodyPr/>
                    <a:lstStyle/>
                    <a:p>
                      <a:pPr algn="ctr" fontAlgn="b"/>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5</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50-54</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12</a:t>
                      </a:r>
                    </a:p>
                  </a:txBody>
                  <a:tcPr marL="68580" marR="68580" marT="0" marB="0" anchor="ctr"/>
                </a:tc>
                <a:tc>
                  <a:txBody>
                    <a:bodyPr/>
                    <a:lstStyle/>
                    <a:p>
                      <a:pPr algn="ctr" fontAlgn="b"/>
                      <a:r>
                        <a:rPr lang="en-US" sz="1800" b="0" i="0" u="none" strike="noStrike" dirty="0" smtClean="0">
                          <a:solidFill>
                            <a:schemeClr val="bg1"/>
                          </a:solidFill>
                          <a:effectLst/>
                          <a:latin typeface="Calibri"/>
                        </a:rPr>
                        <a:t>13</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12</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55-59</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6</a:t>
                      </a:r>
                    </a:p>
                  </a:txBody>
                  <a:tcPr marL="68580" marR="68580" marT="0" marB="0" anchor="ctr"/>
                </a:tc>
                <a:tc>
                  <a:txBody>
                    <a:bodyPr/>
                    <a:lstStyle/>
                    <a:p>
                      <a:pPr algn="ctr" fontAlgn="b"/>
                      <a:r>
                        <a:rPr lang="en-US" sz="1800" b="0" i="0" u="none" strike="noStrike" dirty="0" smtClean="0">
                          <a:solidFill>
                            <a:schemeClr val="bg1"/>
                          </a:solidFill>
                          <a:effectLst/>
                          <a:latin typeface="Calibri"/>
                        </a:rPr>
                        <a:t>  5</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7</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60-64</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4</a:t>
                      </a:r>
                    </a:p>
                  </a:txBody>
                  <a:tcPr marL="68580" marR="68580" marT="0" marB="0" anchor="ctr"/>
                </a:tc>
                <a:tc>
                  <a:txBody>
                    <a:bodyPr/>
                    <a:lstStyle/>
                    <a:p>
                      <a:pPr algn="ctr" fontAlgn="b"/>
                      <a:r>
                        <a:rPr lang="en-US" sz="1800" b="0" i="0" u="none" strike="noStrike" dirty="0" smtClean="0">
                          <a:solidFill>
                            <a:schemeClr val="bg1"/>
                          </a:solidFill>
                          <a:effectLst/>
                          <a:latin typeface="Calibri"/>
                        </a:rPr>
                        <a:t>  4</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4</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65 or older</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3</a:t>
                      </a:r>
                    </a:p>
                  </a:txBody>
                  <a:tcPr marL="68580" marR="68580" marT="0" marB="0" anchor="ctr"/>
                </a:tc>
                <a:tc>
                  <a:txBody>
                    <a:bodyPr/>
                    <a:lstStyle/>
                    <a:p>
                      <a:pPr algn="ctr" fontAlgn="b"/>
                      <a:r>
                        <a:rPr lang="en-US" sz="1800" b="0" i="0" u="none" strike="noStrike" dirty="0" smtClean="0">
                          <a:solidFill>
                            <a:schemeClr val="bg1"/>
                          </a:solidFill>
                          <a:effectLst/>
                          <a:latin typeface="Calibri"/>
                        </a:rPr>
                        <a:t>  3</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3</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30</a:t>
            </a:fld>
            <a:endParaRPr lang="en-US" dirty="0"/>
          </a:p>
        </p:txBody>
      </p:sp>
    </p:spTree>
    <p:extLst>
      <p:ext uri="{BB962C8B-B14F-4D97-AF65-F5344CB8AC3E}">
        <p14:creationId xmlns:p14="http://schemas.microsoft.com/office/powerpoint/2010/main" val="3744805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14623013"/>
              </p:ext>
            </p:extLst>
          </p:nvPr>
        </p:nvGraphicFramePr>
        <p:xfrm>
          <a:off x="457200" y="1797050"/>
          <a:ext cx="8229600" cy="29667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Under $25,000</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13%</a:t>
                      </a:r>
                    </a:p>
                  </a:txBody>
                  <a:tcPr marL="68580" marR="68580" marT="0" marB="0" anchor="ctr"/>
                </a:tc>
                <a:tc>
                  <a:txBody>
                    <a:bodyPr/>
                    <a:lstStyle/>
                    <a:p>
                      <a:pPr algn="ctr" fontAlgn="b"/>
                      <a:r>
                        <a:rPr lang="en-US" sz="1800" b="0" i="0" u="none" strike="noStrike" dirty="0" smtClean="0">
                          <a:solidFill>
                            <a:schemeClr val="bg1"/>
                          </a:solidFill>
                          <a:effectLst/>
                          <a:latin typeface="Calibri"/>
                        </a:rPr>
                        <a:t>   17</a:t>
                      </a:r>
                      <a:r>
                        <a:rPr lang="en-US" sz="1800" b="0" i="0" u="none" strike="noStrike" dirty="0">
                          <a:solidFill>
                            <a:schemeClr val="bg1"/>
                          </a:solidFill>
                          <a:effectLst/>
                          <a:latin typeface="Calibri"/>
                        </a:rPr>
                        <a:t>%</a:t>
                      </a: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11</a:t>
                      </a:r>
                      <a:r>
                        <a:rPr lang="en-US" sz="1800" b="0" i="0" u="none" strike="noStrike" dirty="0">
                          <a:solidFill>
                            <a:schemeClr val="bg1"/>
                          </a:solidFill>
                          <a:effectLst/>
                          <a:latin typeface="Calibri"/>
                        </a:rPr>
                        <a:t>%</a:t>
                      </a: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$25,000 - $49,999</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24</a:t>
                      </a:r>
                    </a:p>
                  </a:txBody>
                  <a:tcPr marL="68580" marR="68580" marT="0" marB="0" anchor="ctr"/>
                </a:tc>
                <a:tc>
                  <a:txBody>
                    <a:bodyPr/>
                    <a:lstStyle/>
                    <a:p>
                      <a:pPr algn="ctr" fontAlgn="b"/>
                      <a:r>
                        <a:rPr lang="en-US" sz="1800" b="0" i="0" u="none" strike="noStrike" dirty="0" smtClean="0">
                          <a:solidFill>
                            <a:schemeClr val="bg1"/>
                          </a:solidFill>
                          <a:effectLst/>
                          <a:latin typeface="Calibri"/>
                        </a:rPr>
                        <a:t>32</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19</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$50,000 - $74,999</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20</a:t>
                      </a:r>
                    </a:p>
                  </a:txBody>
                  <a:tcPr marL="68580" marR="68580" marT="0" marB="0" anchor="ctr"/>
                </a:tc>
                <a:tc>
                  <a:txBody>
                    <a:bodyPr/>
                    <a:lstStyle/>
                    <a:p>
                      <a:pPr algn="ctr" fontAlgn="b"/>
                      <a:r>
                        <a:rPr lang="en-US" sz="1800" b="0" i="0" u="none" strike="noStrike" dirty="0" smtClean="0">
                          <a:solidFill>
                            <a:schemeClr val="bg1"/>
                          </a:solidFill>
                          <a:effectLst/>
                          <a:latin typeface="Calibri"/>
                        </a:rPr>
                        <a:t>22</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19</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$75,000 - $99,999</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18</a:t>
                      </a:r>
                    </a:p>
                  </a:txBody>
                  <a:tcPr marL="68580" marR="68580" marT="0" marB="0" anchor="ctr"/>
                </a:tc>
                <a:tc>
                  <a:txBody>
                    <a:bodyPr/>
                    <a:lstStyle/>
                    <a:p>
                      <a:pPr algn="ctr" fontAlgn="b"/>
                      <a:r>
                        <a:rPr lang="en-US" sz="1800" b="0" i="0" u="none" strike="noStrike" dirty="0" smtClean="0">
                          <a:solidFill>
                            <a:schemeClr val="bg1"/>
                          </a:solidFill>
                          <a:effectLst/>
                          <a:latin typeface="Calibri"/>
                        </a:rPr>
                        <a:t>14</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20</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$100,000 - $124,999</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13</a:t>
                      </a:r>
                    </a:p>
                  </a:txBody>
                  <a:tcPr marL="68580" marR="68580" marT="0" marB="0" anchor="ctr"/>
                </a:tc>
                <a:tc>
                  <a:txBody>
                    <a:bodyPr/>
                    <a:lstStyle/>
                    <a:p>
                      <a:pPr algn="ctr" fontAlgn="b"/>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17</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$125,000 - $149,999</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4</a:t>
                      </a:r>
                    </a:p>
                  </a:txBody>
                  <a:tcPr marL="68580" marR="68580" marT="0" marB="0" anchor="ctr"/>
                </a:tc>
                <a:tc>
                  <a:txBody>
                    <a:bodyPr/>
                    <a:lstStyle/>
                    <a:p>
                      <a:pPr algn="ctr" fontAlgn="b"/>
                      <a:r>
                        <a:rPr lang="en-US" sz="1800" b="0" i="0" u="none" strike="noStrike" dirty="0" smtClean="0">
                          <a:solidFill>
                            <a:schemeClr val="bg1"/>
                          </a:solidFill>
                          <a:effectLst/>
                          <a:latin typeface="Calibri"/>
                        </a:rPr>
                        <a:t>  1</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5</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More than $150,000</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8</a:t>
                      </a:r>
                    </a:p>
                  </a:txBody>
                  <a:tcPr marL="68580" marR="68580" marT="0" marB="0" anchor="ctr"/>
                </a:tc>
                <a:tc>
                  <a:txBody>
                    <a:bodyPr/>
                    <a:lstStyle/>
                    <a:p>
                      <a:pPr algn="ctr" fontAlgn="b"/>
                      <a:r>
                        <a:rPr lang="en-US" sz="1800" b="0" i="0" u="none" strike="noStrike" dirty="0" smtClean="0">
                          <a:solidFill>
                            <a:schemeClr val="bg1"/>
                          </a:solidFill>
                          <a:effectLst/>
                          <a:latin typeface="Calibri"/>
                        </a:rPr>
                        <a:t>  6</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9</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31</a:t>
            </a:fld>
            <a:endParaRPr lang="en-US" dirty="0"/>
          </a:p>
        </p:txBody>
      </p:sp>
    </p:spTree>
    <p:extLst>
      <p:ext uri="{BB962C8B-B14F-4D97-AF65-F5344CB8AC3E}">
        <p14:creationId xmlns:p14="http://schemas.microsoft.com/office/powerpoint/2010/main" val="645986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Status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43492485"/>
              </p:ext>
            </p:extLst>
          </p:nvPr>
        </p:nvGraphicFramePr>
        <p:xfrm>
          <a:off x="457200" y="1797050"/>
          <a:ext cx="8229600" cy="2491740"/>
        </p:xfrm>
        <a:graphic>
          <a:graphicData uri="http://schemas.openxmlformats.org/drawingml/2006/table">
            <a:tbl>
              <a:tblPr firstRow="1" bandRow="1">
                <a:tableStyleId>{5C22544A-7EE6-4342-B048-85BDC9FD1C3A}</a:tableStyleId>
              </a:tblPr>
              <a:tblGrid>
                <a:gridCol w="3429000"/>
                <a:gridCol w="1295400"/>
                <a:gridCol w="1447800"/>
                <a:gridCol w="20574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Employed full time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56%</a:t>
                      </a:r>
                    </a:p>
                  </a:txBody>
                  <a:tcPr marL="68580" marR="68580" marT="0" marB="0" anchor="ctr"/>
                </a:tc>
                <a:tc>
                  <a:txBody>
                    <a:bodyPr/>
                    <a:lstStyle/>
                    <a:p>
                      <a:pPr algn="ctr" fontAlgn="b"/>
                      <a:r>
                        <a:rPr lang="en-US" sz="1800" b="0" i="0" u="none" strike="noStrike" dirty="0" smtClean="0">
                          <a:solidFill>
                            <a:schemeClr val="bg1"/>
                          </a:solidFill>
                          <a:effectLst/>
                          <a:latin typeface="Calibri"/>
                        </a:rPr>
                        <a:t>  55</a:t>
                      </a:r>
                      <a:r>
                        <a:rPr lang="en-US" sz="1800" b="0" i="0" u="none" strike="noStrike" dirty="0">
                          <a:solidFill>
                            <a:schemeClr val="bg1"/>
                          </a:solidFill>
                          <a:effectLst/>
                          <a:latin typeface="Calibri"/>
                        </a:rPr>
                        <a:t>%</a:t>
                      </a: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57</a:t>
                      </a:r>
                      <a:r>
                        <a:rPr lang="en-US" sz="1800" b="0" i="0" u="none" strike="noStrike" dirty="0">
                          <a:solidFill>
                            <a:schemeClr val="bg1"/>
                          </a:solidFill>
                          <a:effectLst/>
                          <a:latin typeface="Calibri"/>
                        </a:rPr>
                        <a:t>%</a:t>
                      </a:r>
                    </a:p>
                  </a:txBody>
                  <a:tcPr marL="7620" marR="7620" marT="7620" marB="0" anchor="ctr">
                    <a:solidFill>
                      <a:schemeClr val="bg1">
                        <a:lumMod val="65000"/>
                      </a:schemeClr>
                    </a:solidFill>
                  </a:tcPr>
                </a:tc>
              </a:tr>
              <a:tr h="280670">
                <a:tc>
                  <a:txBody>
                    <a:bodyPr/>
                    <a:lstStyle/>
                    <a:p>
                      <a:pPr marL="0" marR="0">
                        <a:spcBef>
                          <a:spcPts val="0"/>
                        </a:spcBef>
                        <a:spcAft>
                          <a:spcPts val="0"/>
                        </a:spcAft>
                      </a:pPr>
                      <a:r>
                        <a:rPr lang="en-US" sz="1800">
                          <a:effectLst/>
                          <a:latin typeface="+mj-lt"/>
                          <a:ea typeface="Times New Roman"/>
                        </a:rPr>
                        <a:t>Employed part time</a:t>
                      </a:r>
                    </a:p>
                  </a:txBody>
                  <a:tcPr marL="68580" marR="68580" marT="0" marB="0" anchor="ctr"/>
                </a:tc>
                <a:tc>
                  <a:txBody>
                    <a:bodyPr/>
                    <a:lstStyle/>
                    <a:p>
                      <a:pPr marL="0" marR="0" algn="ctr">
                        <a:spcBef>
                          <a:spcPts val="0"/>
                        </a:spcBef>
                        <a:spcAft>
                          <a:spcPts val="0"/>
                        </a:spcAft>
                      </a:pPr>
                      <a:r>
                        <a:rPr lang="en-US" sz="1800" dirty="0" smtClean="0">
                          <a:effectLst/>
                          <a:latin typeface="+mj-lt"/>
                          <a:ea typeface="Times New Roman"/>
                        </a:rPr>
                        <a:t>20%</a:t>
                      </a:r>
                      <a:endParaRPr lang="en-US" sz="1800" dirty="0">
                        <a:effectLst/>
                        <a:latin typeface="+mj-lt"/>
                        <a:ea typeface="Times New Roman"/>
                      </a:endParaRPr>
                    </a:p>
                  </a:txBody>
                  <a:tcPr marL="68580" marR="68580" marT="0" marB="0" anchor="ctr"/>
                </a:tc>
                <a:tc>
                  <a:txBody>
                    <a:bodyPr/>
                    <a:lstStyle/>
                    <a:p>
                      <a:pPr algn="ctr" fontAlgn="b"/>
                      <a:r>
                        <a:rPr lang="en-US" sz="1800" b="0" i="0" u="none" strike="noStrike" dirty="0" smtClean="0">
                          <a:solidFill>
                            <a:schemeClr val="bg1"/>
                          </a:solidFill>
                          <a:effectLst/>
                          <a:latin typeface="Calibri"/>
                        </a:rPr>
                        <a:t>22%</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20%</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Not employed, but seeking employment</a:t>
                      </a:r>
                    </a:p>
                  </a:txBody>
                  <a:tcPr marL="68580" marR="68580" marT="0" marB="0" anchor="ctr"/>
                </a:tc>
                <a:tc>
                  <a:txBody>
                    <a:bodyPr/>
                    <a:lstStyle/>
                    <a:p>
                      <a:pPr marL="0" marR="0" algn="ctr">
                        <a:spcBef>
                          <a:spcPts val="0"/>
                        </a:spcBef>
                        <a:spcAft>
                          <a:spcPts val="0"/>
                        </a:spcAft>
                      </a:pPr>
                      <a:r>
                        <a:rPr lang="en-US" sz="1800" dirty="0" smtClean="0">
                          <a:effectLst/>
                          <a:latin typeface="+mj-lt"/>
                          <a:ea typeface="Times New Roman"/>
                        </a:rPr>
                        <a:t>10%</a:t>
                      </a:r>
                      <a:endParaRPr lang="en-US" sz="1800" dirty="0">
                        <a:effectLst/>
                        <a:latin typeface="+mj-lt"/>
                        <a:ea typeface="Times New Roman"/>
                      </a:endParaRPr>
                    </a:p>
                  </a:txBody>
                  <a:tcPr marL="68580" marR="68580" marT="0" marB="0" anchor="ctr"/>
                </a:tc>
                <a:tc>
                  <a:txBody>
                    <a:bodyPr/>
                    <a:lstStyle/>
                    <a:p>
                      <a:pPr algn="ctr" fontAlgn="b"/>
                      <a:r>
                        <a:rPr lang="en-US" sz="1800" b="0" i="0" u="none" strike="noStrike" dirty="0" smtClean="0">
                          <a:solidFill>
                            <a:schemeClr val="bg1"/>
                          </a:solidFill>
                          <a:effectLst/>
                          <a:latin typeface="Calibri"/>
                        </a:rPr>
                        <a:t>10%</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a:t>
                      </a:r>
                      <a:r>
                        <a:rPr lang="en-US" sz="1800" b="0" i="0" u="none" strike="noStrike" dirty="0" smtClean="0">
                          <a:solidFill>
                            <a:schemeClr val="bg1"/>
                          </a:solidFill>
                          <a:effectLst/>
                          <a:latin typeface="Calibri"/>
                        </a:rPr>
                        <a:t>9%</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Not employed and not seeking employment</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a:t>
                      </a:r>
                      <a:r>
                        <a:rPr lang="en-US" sz="1800" dirty="0" smtClean="0">
                          <a:effectLst/>
                          <a:latin typeface="+mj-lt"/>
                          <a:ea typeface="Times New Roman"/>
                        </a:rPr>
                        <a:t>9%</a:t>
                      </a:r>
                      <a:endParaRPr lang="en-US" sz="1800" dirty="0">
                        <a:effectLst/>
                        <a:latin typeface="+mj-lt"/>
                        <a:ea typeface="Times New Roman"/>
                      </a:endParaRPr>
                    </a:p>
                  </a:txBody>
                  <a:tcPr marL="68580" marR="68580" marT="0" marB="0" anchor="ctr"/>
                </a:tc>
                <a:tc>
                  <a:txBody>
                    <a:bodyPr/>
                    <a:lstStyle/>
                    <a:p>
                      <a:pPr algn="ctr" fontAlgn="b"/>
                      <a:r>
                        <a:rPr lang="en-US" sz="1800" b="0" i="0" u="none" strike="noStrike" dirty="0" smtClean="0">
                          <a:solidFill>
                            <a:schemeClr val="bg1"/>
                          </a:solidFill>
                          <a:effectLst/>
                          <a:latin typeface="Calibri"/>
                        </a:rPr>
                        <a:t>  </a:t>
                      </a:r>
                      <a:r>
                        <a:rPr lang="en-US" sz="1800" b="0" i="0" u="none" strike="noStrike" dirty="0" smtClean="0">
                          <a:solidFill>
                            <a:schemeClr val="bg1"/>
                          </a:solidFill>
                          <a:effectLst/>
                          <a:latin typeface="Calibri"/>
                        </a:rPr>
                        <a:t>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a:t>
                      </a:r>
                      <a:r>
                        <a:rPr lang="en-US" sz="1800" b="0" i="0" u="none" strike="noStrike" dirty="0" smtClean="0">
                          <a:solidFill>
                            <a:schemeClr val="bg1"/>
                          </a:solidFill>
                          <a:effectLst/>
                          <a:latin typeface="Calibri"/>
                        </a:rPr>
                        <a:t>9%</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Retired</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a:t>
                      </a:r>
                      <a:r>
                        <a:rPr lang="en-US" sz="1800" dirty="0" smtClean="0">
                          <a:effectLst/>
                          <a:latin typeface="+mj-lt"/>
                          <a:ea typeface="Times New Roman"/>
                        </a:rPr>
                        <a:t>4%</a:t>
                      </a:r>
                      <a:endParaRPr lang="en-US" sz="1800" dirty="0">
                        <a:effectLst/>
                        <a:latin typeface="+mj-lt"/>
                        <a:ea typeface="Times New Roman"/>
                      </a:endParaRPr>
                    </a:p>
                  </a:txBody>
                  <a:tcPr marL="68580" marR="68580" marT="0" marB="0" anchor="ctr"/>
                </a:tc>
                <a:tc>
                  <a:txBody>
                    <a:bodyPr/>
                    <a:lstStyle/>
                    <a:p>
                      <a:pPr algn="ctr" fontAlgn="b"/>
                      <a:r>
                        <a:rPr lang="en-US" sz="1800" b="0" i="0" u="none" strike="noStrike" dirty="0" smtClean="0">
                          <a:solidFill>
                            <a:schemeClr val="bg1"/>
                          </a:solidFill>
                          <a:effectLst/>
                          <a:latin typeface="Calibri"/>
                        </a:rPr>
                        <a:t>  </a:t>
                      </a:r>
                      <a:r>
                        <a:rPr lang="en-US" sz="1800" b="0" i="0" u="none" strike="noStrike" dirty="0" smtClean="0">
                          <a:solidFill>
                            <a:schemeClr val="bg1"/>
                          </a:solidFill>
                          <a:effectLst/>
                          <a:latin typeface="Calibri"/>
                        </a:rPr>
                        <a:t>4%</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a:t>
                      </a:r>
                      <a:r>
                        <a:rPr lang="en-US" sz="1800" b="0" i="0" u="none" strike="noStrike" dirty="0" smtClean="0">
                          <a:solidFill>
                            <a:schemeClr val="bg1"/>
                          </a:solidFill>
                          <a:effectLst/>
                          <a:latin typeface="Calibri"/>
                        </a:rPr>
                        <a:t>4%</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32</a:t>
            </a:fld>
            <a:endParaRPr lang="en-US" dirty="0"/>
          </a:p>
        </p:txBody>
      </p:sp>
    </p:spTree>
    <p:extLst>
      <p:ext uri="{BB962C8B-B14F-4D97-AF65-F5344CB8AC3E}">
        <p14:creationId xmlns:p14="http://schemas.microsoft.com/office/powerpoint/2010/main" val="2150277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within Three Years of College</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2943401"/>
              </p:ext>
            </p:extLst>
          </p:nvPr>
        </p:nvGraphicFramePr>
        <p:xfrm>
          <a:off x="457200" y="2240280"/>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No</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78%</a:t>
                      </a:r>
                    </a:p>
                  </a:txBody>
                  <a:tcPr marL="68580" marR="68580" marT="0" marB="0" anchor="ctr"/>
                </a:tc>
                <a:tc>
                  <a:txBody>
                    <a:bodyPr/>
                    <a:lstStyle/>
                    <a:p>
                      <a:pPr algn="ctr"/>
                      <a:r>
                        <a:rPr lang="en-US" dirty="0" smtClean="0">
                          <a:solidFill>
                            <a:schemeClr val="bg1"/>
                          </a:solidFill>
                        </a:rPr>
                        <a:t>  76%</a:t>
                      </a:r>
                      <a:endParaRPr lang="en-US" dirty="0">
                        <a:solidFill>
                          <a:schemeClr val="bg1"/>
                        </a:solidFill>
                      </a:endParaRPr>
                    </a:p>
                  </a:txBody>
                  <a:tcPr>
                    <a:solidFill>
                      <a:schemeClr val="accent2"/>
                    </a:solidFill>
                  </a:tcPr>
                </a:tc>
                <a:tc>
                  <a:txBody>
                    <a:bodyPr/>
                    <a:lstStyle/>
                    <a:p>
                      <a:pPr algn="ctr"/>
                      <a:r>
                        <a:rPr lang="en-US" dirty="0" smtClean="0">
                          <a:solidFill>
                            <a:schemeClr val="bg1"/>
                          </a:solidFill>
                        </a:rPr>
                        <a:t>  80%</a:t>
                      </a:r>
                      <a:endParaRPr lang="en-US" dirty="0">
                        <a:solidFill>
                          <a:schemeClr val="bg1"/>
                        </a:solidFill>
                      </a:endParaRPr>
                    </a:p>
                  </a:txBody>
                  <a:tcP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Yes</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22</a:t>
                      </a:r>
                    </a:p>
                  </a:txBody>
                  <a:tcPr marL="68580" marR="68580" marT="0" marB="0" anchor="ctr"/>
                </a:tc>
                <a:tc>
                  <a:txBody>
                    <a:bodyPr/>
                    <a:lstStyle/>
                    <a:p>
                      <a:pPr algn="ctr"/>
                      <a:r>
                        <a:rPr lang="en-US" dirty="0" smtClean="0">
                          <a:solidFill>
                            <a:schemeClr val="bg1"/>
                          </a:solidFill>
                        </a:rPr>
                        <a:t>24</a:t>
                      </a:r>
                      <a:endParaRPr lang="en-US" dirty="0">
                        <a:solidFill>
                          <a:schemeClr val="bg1"/>
                        </a:solidFill>
                      </a:endParaRPr>
                    </a:p>
                  </a:txBody>
                  <a:tcPr>
                    <a:solidFill>
                      <a:schemeClr val="accent2"/>
                    </a:solidFill>
                  </a:tcPr>
                </a:tc>
                <a:tc>
                  <a:txBody>
                    <a:bodyPr/>
                    <a:lstStyle/>
                    <a:p>
                      <a:pPr algn="ctr"/>
                      <a:r>
                        <a:rPr lang="en-US" dirty="0" smtClean="0">
                          <a:solidFill>
                            <a:schemeClr val="bg1"/>
                          </a:solidFill>
                        </a:rPr>
                        <a:t>20</a:t>
                      </a:r>
                      <a:endParaRPr lang="en-US" dirty="0">
                        <a:solidFill>
                          <a:schemeClr val="bg1"/>
                        </a:solidFill>
                      </a:endParaRPr>
                    </a:p>
                  </a:txBody>
                  <a:tcP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33</a:t>
            </a:fld>
            <a:endParaRPr lang="en-US" dirty="0"/>
          </a:p>
        </p:txBody>
      </p:sp>
    </p:spTree>
    <p:extLst>
      <p:ext uri="{BB962C8B-B14F-4D97-AF65-F5344CB8AC3E}">
        <p14:creationId xmlns:p14="http://schemas.microsoft.com/office/powerpoint/2010/main" val="431751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9450"/>
            <a:ext cx="8229600" cy="692150"/>
          </a:xfrm>
        </p:spPr>
        <p:txBody>
          <a:bodyPr/>
          <a:lstStyle/>
          <a:p>
            <a:r>
              <a:rPr lang="en-US" dirty="0" smtClean="0"/>
              <a:t>Highest Level of Education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16274511"/>
              </p:ext>
            </p:extLst>
          </p:nvPr>
        </p:nvGraphicFramePr>
        <p:xfrm>
          <a:off x="304800" y="1717040"/>
          <a:ext cx="8534400" cy="3693160"/>
        </p:xfrm>
        <a:graphic>
          <a:graphicData uri="http://schemas.openxmlformats.org/drawingml/2006/table">
            <a:tbl>
              <a:tblPr firstRow="1" bandRow="1">
                <a:tableStyleId>{5C22544A-7EE6-4342-B048-85BDC9FD1C3A}</a:tableStyleId>
              </a:tblPr>
              <a:tblGrid>
                <a:gridCol w="3352800"/>
                <a:gridCol w="1752600"/>
                <a:gridCol w="1600200"/>
                <a:gridCol w="1828800"/>
              </a:tblGrid>
              <a:tr h="370840">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Maine</a:t>
                      </a:r>
                      <a:endParaRPr lang="en-US" dirty="0"/>
                    </a:p>
                  </a:txBody>
                  <a:tcPr>
                    <a:solidFill>
                      <a:schemeClr val="accent2"/>
                    </a:solidFill>
                  </a:tcPr>
                </a:tc>
                <a:tc>
                  <a:txBody>
                    <a:bodyPr/>
                    <a:lstStyle/>
                    <a:p>
                      <a:pPr algn="ctr"/>
                      <a:r>
                        <a:rPr lang="en-US" dirty="0" smtClean="0"/>
                        <a:t>New Hampshire</a:t>
                      </a:r>
                      <a:endParaRPr lang="en-US" dirty="0"/>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Some high school but no diploma or GED</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1%</a:t>
                      </a:r>
                    </a:p>
                  </a:txBody>
                  <a:tcPr marL="68580" marR="68580" marT="0" marB="0" anchor="ctr"/>
                </a:tc>
                <a:tc>
                  <a:txBody>
                    <a:bodyPr/>
                    <a:lstStyle/>
                    <a:p>
                      <a:pPr algn="ctr" fontAlgn="ctr"/>
                      <a:r>
                        <a:rPr lang="en-US" sz="1800" b="0" i="0" u="none" strike="noStrike" dirty="0" smtClean="0">
                          <a:solidFill>
                            <a:schemeClr val="bg1"/>
                          </a:solidFill>
                          <a:effectLst/>
                          <a:latin typeface="Calibri"/>
                        </a:rPr>
                        <a:t>--</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      1</a:t>
                      </a:r>
                      <a:r>
                        <a:rPr lang="en-US" sz="1800" b="0" i="0" u="none" strike="noStrike" dirty="0">
                          <a:solidFill>
                            <a:schemeClr val="bg1"/>
                          </a:solidFill>
                          <a:effectLst/>
                          <a:latin typeface="Calibri"/>
                        </a:rPr>
                        <a:t>%</a:t>
                      </a: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High school diploma or GED</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21</a:t>
                      </a:r>
                    </a:p>
                  </a:txBody>
                  <a:tcPr marL="68580" marR="68580" marT="0" marB="0" anchor="ctr"/>
                </a:tc>
                <a:tc>
                  <a:txBody>
                    <a:bodyPr/>
                    <a:lstStyle/>
                    <a:p>
                      <a:pPr algn="ctr" fontAlgn="ctr"/>
                      <a:r>
                        <a:rPr lang="en-US" sz="1800" b="0" i="0" u="none" strike="noStrike" dirty="0" smtClean="0">
                          <a:solidFill>
                            <a:schemeClr val="bg1"/>
                          </a:solidFill>
                          <a:effectLst/>
                          <a:latin typeface="Calibri"/>
                        </a:rPr>
                        <a:t>  24</a:t>
                      </a:r>
                      <a:r>
                        <a:rPr lang="en-US" sz="1800" b="0" i="0" u="none" strike="noStrike" dirty="0">
                          <a:solidFill>
                            <a:schemeClr val="bg1"/>
                          </a:solidFill>
                          <a:effectLst/>
                          <a:latin typeface="Calibri"/>
                        </a:rPr>
                        <a:t>%</a:t>
                      </a: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18</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Some college but no degree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32</a:t>
                      </a:r>
                    </a:p>
                  </a:txBody>
                  <a:tcPr marL="68580" marR="68580" marT="0" marB="0" anchor="ctr"/>
                </a:tc>
                <a:tc>
                  <a:txBody>
                    <a:bodyPr/>
                    <a:lstStyle/>
                    <a:p>
                      <a:pPr algn="ctr" fontAlgn="ctr"/>
                      <a:r>
                        <a:rPr lang="en-US" sz="1800" b="0" i="0" u="none" strike="noStrike" dirty="0" smtClean="0">
                          <a:solidFill>
                            <a:schemeClr val="bg1"/>
                          </a:solidFill>
                          <a:effectLst/>
                          <a:latin typeface="Calibri"/>
                        </a:rPr>
                        <a:t>41</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26</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Associate's degree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12</a:t>
                      </a:r>
                    </a:p>
                  </a:txBody>
                  <a:tcPr marL="68580" marR="68580" marT="0" marB="0" anchor="ctr"/>
                </a:tc>
                <a:tc>
                  <a:txBody>
                    <a:bodyPr/>
                    <a:lstStyle/>
                    <a:p>
                      <a:pPr algn="ctr" fontAlgn="ctr"/>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14</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Bachelor's degree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20</a:t>
                      </a:r>
                    </a:p>
                  </a:txBody>
                  <a:tcPr marL="68580" marR="68580" marT="0" marB="0" anchor="ctr"/>
                </a:tc>
                <a:tc>
                  <a:txBody>
                    <a:bodyPr/>
                    <a:lstStyle/>
                    <a:p>
                      <a:pPr algn="ctr" fontAlgn="ctr"/>
                      <a:r>
                        <a:rPr lang="en-US" sz="1800" b="0" i="0" u="none" strike="noStrike" dirty="0" smtClean="0">
                          <a:solidFill>
                            <a:schemeClr val="bg1"/>
                          </a:solidFill>
                          <a:effectLst/>
                          <a:latin typeface="Calibri"/>
                        </a:rPr>
                        <a:t>15</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23</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Some graduate courses but no master's degree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7</a:t>
                      </a:r>
                    </a:p>
                  </a:txBody>
                  <a:tcPr marL="68580" marR="68580" marT="0" marB="0" anchor="ctr"/>
                </a:tc>
                <a:tc>
                  <a:txBody>
                    <a:bodyPr/>
                    <a:lstStyle/>
                    <a:p>
                      <a:pPr algn="ctr" fontAlgn="ctr"/>
                      <a:r>
                        <a:rPr lang="en-US" sz="1800" b="0" i="0" u="none" strike="noStrike" dirty="0" smtClean="0">
                          <a:solidFill>
                            <a:schemeClr val="bg1"/>
                          </a:solidFill>
                          <a:effectLst/>
                          <a:latin typeface="Calibri"/>
                        </a:rPr>
                        <a:t>  6</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  7</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Master's degree</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6</a:t>
                      </a:r>
                    </a:p>
                  </a:txBody>
                  <a:tcPr marL="68580" marR="68580" marT="0" marB="0" anchor="ctr"/>
                </a:tc>
                <a:tc>
                  <a:txBody>
                    <a:bodyPr/>
                    <a:lstStyle/>
                    <a:p>
                      <a:pPr algn="ctr" fontAlgn="ctr"/>
                      <a:r>
                        <a:rPr lang="en-US" sz="1800" b="0" i="0" u="none" strike="noStrike" dirty="0" smtClean="0">
                          <a:solidFill>
                            <a:schemeClr val="bg1"/>
                          </a:solidFill>
                          <a:effectLst/>
                          <a:latin typeface="Calibri"/>
                        </a:rPr>
                        <a:t>  4</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PhD or professional doctorate</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2</a:t>
                      </a:r>
                    </a:p>
                  </a:txBody>
                  <a:tcPr marL="68580" marR="68580" marT="0" marB="0" anchor="ctr"/>
                </a:tc>
                <a:tc>
                  <a:txBody>
                    <a:bodyPr/>
                    <a:lstStyle/>
                    <a:p>
                      <a:pPr algn="ctr" fontAlgn="ctr"/>
                      <a:r>
                        <a:rPr lang="en-US" sz="1800" b="0" i="0" u="none" strike="noStrike" dirty="0" smtClean="0">
                          <a:solidFill>
                            <a:schemeClr val="bg1"/>
                          </a:solidFill>
                          <a:effectLst/>
                          <a:latin typeface="Calibri"/>
                        </a:rPr>
                        <a:t>  1</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ctr"/>
                      <a:r>
                        <a:rPr lang="en-US" sz="1800" b="0" i="0" u="none" strike="noStrike" dirty="0" smtClean="0">
                          <a:solidFill>
                            <a:schemeClr val="bg1"/>
                          </a:solidFill>
                          <a:effectLst/>
                          <a:latin typeface="Calibri"/>
                        </a:rPr>
                        <a:t>  2</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34</a:t>
            </a:fld>
            <a:endParaRPr lang="en-US" dirty="0"/>
          </a:p>
        </p:txBody>
      </p:sp>
    </p:spTree>
    <p:extLst>
      <p:ext uri="{BB962C8B-B14F-4D97-AF65-F5344CB8AC3E}">
        <p14:creationId xmlns:p14="http://schemas.microsoft.com/office/powerpoint/2010/main" val="14904206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92150"/>
          </a:xfrm>
        </p:spPr>
        <p:txBody>
          <a:bodyPr/>
          <a:lstStyle/>
          <a:p>
            <a:r>
              <a:rPr lang="en-US" dirty="0" smtClean="0"/>
              <a:t>Primary Motivation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1541590"/>
              </p:ext>
            </p:extLst>
          </p:nvPr>
        </p:nvGraphicFramePr>
        <p:xfrm>
          <a:off x="261257" y="1422400"/>
          <a:ext cx="8654143" cy="4673600"/>
        </p:xfrm>
        <a:graphic>
          <a:graphicData uri="http://schemas.openxmlformats.org/drawingml/2006/table">
            <a:tbl>
              <a:tblPr firstRow="1" bandRow="1">
                <a:tableStyleId>{5C22544A-7EE6-4342-B048-85BDC9FD1C3A}</a:tableStyleId>
              </a:tblPr>
              <a:tblGrid>
                <a:gridCol w="5529943"/>
                <a:gridCol w="914400"/>
                <a:gridCol w="927705"/>
                <a:gridCol w="1282095"/>
              </a:tblGrid>
              <a:tr h="370840">
                <a:tc>
                  <a:txBody>
                    <a:bodyPr/>
                    <a:lstStyle/>
                    <a:p>
                      <a:endParaRPr lang="en-US" sz="1800" dirty="0">
                        <a:latin typeface="+mj-lt"/>
                      </a:endParaRPr>
                    </a:p>
                  </a:txBody>
                  <a:tcPr/>
                </a:tc>
                <a:tc>
                  <a:txBody>
                    <a:bodyPr/>
                    <a:lstStyle/>
                    <a:p>
                      <a:pPr algn="ctr"/>
                      <a:r>
                        <a:rPr lang="en-US" sz="1800" dirty="0" smtClean="0">
                          <a:latin typeface="+mj-lt"/>
                        </a:rPr>
                        <a:t>Overall</a:t>
                      </a:r>
                      <a:endParaRPr lang="en-US" sz="1800" dirty="0">
                        <a:latin typeface="+mj-lt"/>
                      </a:endParaRPr>
                    </a:p>
                  </a:txBody>
                  <a:tcPr/>
                </a:tc>
                <a:tc>
                  <a:txBody>
                    <a:bodyPr/>
                    <a:lstStyle/>
                    <a:p>
                      <a:pPr algn="ctr"/>
                      <a:r>
                        <a:rPr lang="en-US" sz="1800" dirty="0" smtClean="0">
                          <a:latin typeface="+mj-lt"/>
                        </a:rPr>
                        <a:t>Maine</a:t>
                      </a:r>
                      <a:endParaRPr lang="en-US" sz="1800" dirty="0">
                        <a:latin typeface="+mj-lt"/>
                      </a:endParaRPr>
                    </a:p>
                  </a:txBody>
                  <a:tcPr>
                    <a:solidFill>
                      <a:schemeClr val="accent2"/>
                    </a:solidFill>
                  </a:tcPr>
                </a:tc>
                <a:tc>
                  <a:txBody>
                    <a:bodyPr/>
                    <a:lstStyle/>
                    <a:p>
                      <a:pPr algn="ctr"/>
                      <a:r>
                        <a:rPr lang="en-US" sz="1800" dirty="0" smtClean="0">
                          <a:latin typeface="+mj-lt"/>
                        </a:rPr>
                        <a:t>New Hampshire</a:t>
                      </a:r>
                      <a:endParaRPr lang="en-US" sz="1800" dirty="0">
                        <a:latin typeface="+mj-lt"/>
                      </a:endParaRPr>
                    </a:p>
                  </a:txBody>
                  <a:tcP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I wanted a career in a </a:t>
                      </a:r>
                      <a:r>
                        <a:rPr lang="en-US" sz="1800" b="1" dirty="0">
                          <a:solidFill>
                            <a:srgbClr val="FF0000"/>
                          </a:solidFill>
                          <a:effectLst/>
                          <a:latin typeface="+mj-lt"/>
                          <a:ea typeface="Times New Roman"/>
                        </a:rPr>
                        <a:t>new field </a:t>
                      </a:r>
                      <a:r>
                        <a:rPr lang="en-US" sz="1800" dirty="0">
                          <a:effectLst/>
                          <a:latin typeface="+mj-lt"/>
                          <a:ea typeface="Times New Roman"/>
                        </a:rPr>
                        <a:t>and needed more education</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26%</a:t>
                      </a:r>
                    </a:p>
                  </a:txBody>
                  <a:tcPr marL="68580" marR="68580" marT="0" marB="0" anchor="ctr"/>
                </a:tc>
                <a:tc>
                  <a:txBody>
                    <a:bodyPr/>
                    <a:lstStyle/>
                    <a:p>
                      <a:pPr algn="ctr"/>
                      <a:r>
                        <a:rPr lang="en-US" sz="1800" dirty="0" smtClean="0">
                          <a:solidFill>
                            <a:schemeClr val="bg1"/>
                          </a:solidFill>
                          <a:latin typeface="+mj-lt"/>
                        </a:rPr>
                        <a:t>  33%</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  22%</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I was seeking a </a:t>
                      </a:r>
                      <a:r>
                        <a:rPr lang="en-US" sz="1800" b="1" dirty="0">
                          <a:solidFill>
                            <a:srgbClr val="FF0000"/>
                          </a:solidFill>
                          <a:effectLst/>
                          <a:latin typeface="+mj-lt"/>
                          <a:ea typeface="Times New Roman"/>
                        </a:rPr>
                        <a:t>promotion</a:t>
                      </a:r>
                      <a:r>
                        <a:rPr lang="en-US" sz="1800" dirty="0">
                          <a:effectLst/>
                          <a:latin typeface="+mj-lt"/>
                          <a:ea typeface="Times New Roman"/>
                        </a:rPr>
                        <a:t> or </a:t>
                      </a:r>
                      <a:r>
                        <a:rPr lang="en-US" sz="1800" b="1" dirty="0">
                          <a:solidFill>
                            <a:srgbClr val="FF0000"/>
                          </a:solidFill>
                          <a:effectLst/>
                          <a:latin typeface="+mj-lt"/>
                          <a:ea typeface="Times New Roman"/>
                        </a:rPr>
                        <a:t>new position </a:t>
                      </a:r>
                      <a:r>
                        <a:rPr lang="en-US" sz="1800" dirty="0">
                          <a:effectLst/>
                          <a:latin typeface="+mj-lt"/>
                          <a:ea typeface="Times New Roman"/>
                        </a:rPr>
                        <a:t>in my field and needed more education</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19</a:t>
                      </a:r>
                    </a:p>
                  </a:txBody>
                  <a:tcPr marL="68580" marR="68580" marT="0" marB="0" anchor="ctr"/>
                </a:tc>
                <a:tc>
                  <a:txBody>
                    <a:bodyPr/>
                    <a:lstStyle/>
                    <a:p>
                      <a:pPr algn="ctr"/>
                      <a:r>
                        <a:rPr lang="en-US" sz="1800" dirty="0" smtClean="0">
                          <a:solidFill>
                            <a:schemeClr val="bg1"/>
                          </a:solidFill>
                          <a:latin typeface="+mj-lt"/>
                        </a:rPr>
                        <a:t>13</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22</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The personal satisfaction of completing my undergraduate education</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17</a:t>
                      </a:r>
                    </a:p>
                  </a:txBody>
                  <a:tcPr marL="68580" marR="68580" marT="0" marB="0" anchor="ctr"/>
                </a:tc>
                <a:tc>
                  <a:txBody>
                    <a:bodyPr/>
                    <a:lstStyle/>
                    <a:p>
                      <a:pPr algn="ctr"/>
                      <a:r>
                        <a:rPr lang="en-US" sz="1800" dirty="0" smtClean="0">
                          <a:solidFill>
                            <a:schemeClr val="bg1"/>
                          </a:solidFill>
                          <a:latin typeface="+mj-lt"/>
                        </a:rPr>
                        <a:t>16</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18</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I had just finished high school</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15</a:t>
                      </a:r>
                    </a:p>
                  </a:txBody>
                  <a:tcPr marL="68580" marR="68580" marT="0" marB="0" anchor="ctr"/>
                </a:tc>
                <a:tc>
                  <a:txBody>
                    <a:bodyPr/>
                    <a:lstStyle/>
                    <a:p>
                      <a:pPr algn="ctr"/>
                      <a:r>
                        <a:rPr lang="en-US" sz="1800" dirty="0" smtClean="0">
                          <a:solidFill>
                            <a:schemeClr val="bg1"/>
                          </a:solidFill>
                          <a:latin typeface="+mj-lt"/>
                        </a:rPr>
                        <a:t>15</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15</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I was </a:t>
                      </a:r>
                      <a:r>
                        <a:rPr lang="en-US" sz="1800" b="1" dirty="0">
                          <a:solidFill>
                            <a:srgbClr val="FF0000"/>
                          </a:solidFill>
                          <a:effectLst/>
                          <a:latin typeface="+mj-lt"/>
                          <a:ea typeface="Times New Roman"/>
                        </a:rPr>
                        <a:t>unemployed/underemployed</a:t>
                      </a:r>
                      <a:r>
                        <a:rPr lang="en-US" sz="1800" dirty="0">
                          <a:effectLst/>
                          <a:latin typeface="+mj-lt"/>
                          <a:ea typeface="Times New Roman"/>
                        </a:rPr>
                        <a:t> and needed more education in order to get a new job</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10</a:t>
                      </a:r>
                    </a:p>
                  </a:txBody>
                  <a:tcPr marL="68580" marR="68580" marT="0" marB="0" anchor="ctr"/>
                </a:tc>
                <a:tc>
                  <a:txBody>
                    <a:bodyPr/>
                    <a:lstStyle/>
                    <a:p>
                      <a:pPr algn="ctr"/>
                      <a:r>
                        <a:rPr lang="en-US" sz="1800" dirty="0" smtClean="0">
                          <a:solidFill>
                            <a:schemeClr val="bg1"/>
                          </a:solidFill>
                          <a:latin typeface="+mj-lt"/>
                        </a:rPr>
                        <a:t>10</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  9</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dirty="0">
                          <a:effectLst/>
                          <a:latin typeface="+mj-lt"/>
                          <a:ea typeface="Times New Roman"/>
                        </a:rPr>
                        <a:t>I was </a:t>
                      </a:r>
                      <a:r>
                        <a:rPr lang="en-US" sz="1800" b="1" dirty="0">
                          <a:solidFill>
                            <a:srgbClr val="FF0000"/>
                          </a:solidFill>
                          <a:effectLst/>
                          <a:latin typeface="+mj-lt"/>
                          <a:ea typeface="Times New Roman"/>
                        </a:rPr>
                        <a:t>returning to the job market </a:t>
                      </a:r>
                      <a:r>
                        <a:rPr lang="en-US" sz="1800" dirty="0">
                          <a:effectLst/>
                          <a:latin typeface="+mj-lt"/>
                          <a:ea typeface="Times New Roman"/>
                        </a:rPr>
                        <a:t>for the first time in several years and needed more education</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   4</a:t>
                      </a:r>
                    </a:p>
                  </a:txBody>
                  <a:tcPr marL="68580" marR="68580" marT="0" marB="0" anchor="ctr"/>
                </a:tc>
                <a:tc>
                  <a:txBody>
                    <a:bodyPr/>
                    <a:lstStyle/>
                    <a:p>
                      <a:pPr algn="ctr"/>
                      <a:r>
                        <a:rPr lang="en-US" sz="1800" dirty="0" smtClean="0">
                          <a:solidFill>
                            <a:schemeClr val="bg1"/>
                          </a:solidFill>
                          <a:latin typeface="+mj-lt"/>
                        </a:rPr>
                        <a:t>  5</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  4</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I had to complete a college application to satisfy my high school graduation requirements</a:t>
                      </a:r>
                    </a:p>
                  </a:txBody>
                  <a:tcPr marL="68580" marR="68580" marT="0" marB="0" anchor="ctr"/>
                </a:tc>
                <a:tc>
                  <a:txBody>
                    <a:bodyPr/>
                    <a:lstStyle/>
                    <a:p>
                      <a:pPr marL="0" marR="0" algn="ctr">
                        <a:spcBef>
                          <a:spcPts val="0"/>
                        </a:spcBef>
                        <a:spcAft>
                          <a:spcPts val="0"/>
                        </a:spcAft>
                      </a:pPr>
                      <a:r>
                        <a:rPr lang="en-US" sz="1800">
                          <a:effectLst/>
                          <a:latin typeface="+mj-lt"/>
                          <a:ea typeface="Times New Roman"/>
                        </a:rPr>
                        <a:t>--</a:t>
                      </a:r>
                    </a:p>
                  </a:txBody>
                  <a:tcPr marL="68580" marR="68580" marT="0" marB="0" anchor="ctr"/>
                </a:tc>
                <a:tc>
                  <a:txBody>
                    <a:bodyPr/>
                    <a:lstStyle/>
                    <a:p>
                      <a:pPr algn="ctr"/>
                      <a:r>
                        <a:rPr lang="en-US" sz="1800" dirty="0" smtClean="0">
                          <a:solidFill>
                            <a:schemeClr val="bg1"/>
                          </a:solidFill>
                          <a:latin typeface="+mj-lt"/>
                        </a:rPr>
                        <a:t>--</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a:t>
                      </a:r>
                      <a:endParaRPr lang="en-US" sz="1800" dirty="0">
                        <a:solidFill>
                          <a:schemeClr val="bg1"/>
                        </a:solidFill>
                        <a:latin typeface="+mj-lt"/>
                      </a:endParaRPr>
                    </a:p>
                  </a:txBody>
                  <a:tcPr anchor="ctr">
                    <a:solidFill>
                      <a:schemeClr val="bg1">
                        <a:lumMod val="65000"/>
                      </a:schemeClr>
                    </a:solidFill>
                  </a:tcPr>
                </a:tc>
              </a:tr>
              <a:tr h="370840">
                <a:tc>
                  <a:txBody>
                    <a:bodyPr/>
                    <a:lstStyle/>
                    <a:p>
                      <a:pPr marL="0" marR="0">
                        <a:spcBef>
                          <a:spcPts val="0"/>
                        </a:spcBef>
                        <a:spcAft>
                          <a:spcPts val="0"/>
                        </a:spcAft>
                      </a:pPr>
                      <a:r>
                        <a:rPr lang="en-US" sz="1800">
                          <a:effectLst/>
                          <a:latin typeface="+mj-lt"/>
                          <a:ea typeface="Times New Roman"/>
                        </a:rPr>
                        <a:t>Other personal reasons not related to career</a:t>
                      </a:r>
                    </a:p>
                  </a:txBody>
                  <a:tcPr marL="68580" marR="68580" marT="0" marB="0" anchor="ctr"/>
                </a:tc>
                <a:tc>
                  <a:txBody>
                    <a:bodyPr/>
                    <a:lstStyle/>
                    <a:p>
                      <a:pPr marL="0" marR="0" algn="ctr">
                        <a:spcBef>
                          <a:spcPts val="0"/>
                        </a:spcBef>
                        <a:spcAft>
                          <a:spcPts val="0"/>
                        </a:spcAft>
                      </a:pPr>
                      <a:r>
                        <a:rPr lang="en-US" sz="1800" dirty="0">
                          <a:effectLst/>
                          <a:latin typeface="+mj-lt"/>
                          <a:ea typeface="Times New Roman"/>
                        </a:rPr>
                        <a:t>  9</a:t>
                      </a:r>
                    </a:p>
                  </a:txBody>
                  <a:tcPr marL="68580" marR="68580" marT="0" marB="0" anchor="ctr"/>
                </a:tc>
                <a:tc>
                  <a:txBody>
                    <a:bodyPr/>
                    <a:lstStyle/>
                    <a:p>
                      <a:pPr algn="ctr"/>
                      <a:r>
                        <a:rPr lang="en-US" sz="1800" dirty="0" smtClean="0">
                          <a:solidFill>
                            <a:schemeClr val="bg1"/>
                          </a:solidFill>
                          <a:latin typeface="+mj-lt"/>
                        </a:rPr>
                        <a:t>  7</a:t>
                      </a:r>
                      <a:endParaRPr lang="en-US" sz="1800" dirty="0">
                        <a:solidFill>
                          <a:schemeClr val="bg1"/>
                        </a:solidFill>
                        <a:latin typeface="+mj-lt"/>
                      </a:endParaRPr>
                    </a:p>
                  </a:txBody>
                  <a:tcPr anchor="ctr">
                    <a:solidFill>
                      <a:schemeClr val="accent2"/>
                    </a:solidFill>
                  </a:tcPr>
                </a:tc>
                <a:tc>
                  <a:txBody>
                    <a:bodyPr/>
                    <a:lstStyle/>
                    <a:p>
                      <a:pPr algn="ctr"/>
                      <a:r>
                        <a:rPr lang="en-US" sz="1800" dirty="0" smtClean="0">
                          <a:solidFill>
                            <a:schemeClr val="bg1"/>
                          </a:solidFill>
                          <a:latin typeface="+mj-lt"/>
                        </a:rPr>
                        <a:t>10</a:t>
                      </a:r>
                      <a:endParaRPr lang="en-US" sz="1800" dirty="0">
                        <a:solidFill>
                          <a:schemeClr val="bg1"/>
                        </a:solidFill>
                        <a:latin typeface="+mj-lt"/>
                      </a:endParaRPr>
                    </a:p>
                  </a:txBody>
                  <a:tcPr anchor="ctr">
                    <a:solidFill>
                      <a:schemeClr val="bg1">
                        <a:lumMod val="65000"/>
                      </a:schemeClr>
                    </a:solidFill>
                  </a:tcP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35</a:t>
            </a:fld>
            <a:endParaRPr lang="en-US" dirty="0"/>
          </a:p>
        </p:txBody>
      </p:sp>
    </p:spTree>
    <p:extLst>
      <p:ext uri="{BB962C8B-B14F-4D97-AF65-F5344CB8AC3E}">
        <p14:creationId xmlns:p14="http://schemas.microsoft.com/office/powerpoint/2010/main" val="38937789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Payment Method</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36</a:t>
            </a:fld>
            <a:endParaRPr lang="en-US" dirty="0"/>
          </a:p>
        </p:txBody>
      </p:sp>
      <p:graphicFrame>
        <p:nvGraphicFramePr>
          <p:cNvPr id="10" name="Content Placeholder 7"/>
          <p:cNvGraphicFramePr>
            <a:graphicFrameLocks/>
          </p:cNvGraphicFramePr>
          <p:nvPr>
            <p:extLst>
              <p:ext uri="{D42A27DB-BD31-4B8C-83A1-F6EECF244321}">
                <p14:modId xmlns:p14="http://schemas.microsoft.com/office/powerpoint/2010/main" val="2503943953"/>
              </p:ext>
            </p:extLst>
          </p:nvPr>
        </p:nvGraphicFramePr>
        <p:xfrm>
          <a:off x="261257" y="2098040"/>
          <a:ext cx="8654143" cy="3421380"/>
        </p:xfrm>
        <a:graphic>
          <a:graphicData uri="http://schemas.openxmlformats.org/drawingml/2006/table">
            <a:tbl>
              <a:tblPr firstRow="1" bandRow="1">
                <a:tableStyleId>{5C22544A-7EE6-4342-B048-85BDC9FD1C3A}</a:tableStyleId>
              </a:tblPr>
              <a:tblGrid>
                <a:gridCol w="5148943"/>
                <a:gridCol w="1143000"/>
                <a:gridCol w="1080105"/>
                <a:gridCol w="1282095"/>
              </a:tblGrid>
              <a:tr h="370840">
                <a:tc>
                  <a:txBody>
                    <a:bodyPr/>
                    <a:lstStyle/>
                    <a:p>
                      <a:endParaRPr lang="en-US" sz="1800" dirty="0">
                        <a:latin typeface="+mj-lt"/>
                      </a:endParaRPr>
                    </a:p>
                  </a:txBody>
                  <a:tcPr/>
                </a:tc>
                <a:tc>
                  <a:txBody>
                    <a:bodyPr/>
                    <a:lstStyle/>
                    <a:p>
                      <a:pPr algn="ctr"/>
                      <a:r>
                        <a:rPr lang="en-US" sz="1800" dirty="0" smtClean="0">
                          <a:latin typeface="+mj-lt"/>
                        </a:rPr>
                        <a:t>Overall</a:t>
                      </a:r>
                      <a:endParaRPr lang="en-US" sz="1800" dirty="0">
                        <a:latin typeface="+mj-lt"/>
                      </a:endParaRPr>
                    </a:p>
                  </a:txBody>
                  <a:tcPr/>
                </a:tc>
                <a:tc>
                  <a:txBody>
                    <a:bodyPr/>
                    <a:lstStyle/>
                    <a:p>
                      <a:pPr algn="ctr"/>
                      <a:r>
                        <a:rPr lang="en-US" sz="1800" dirty="0" smtClean="0">
                          <a:latin typeface="+mj-lt"/>
                        </a:rPr>
                        <a:t>Maine</a:t>
                      </a:r>
                      <a:endParaRPr lang="en-US" sz="1800" dirty="0">
                        <a:latin typeface="+mj-lt"/>
                      </a:endParaRPr>
                    </a:p>
                  </a:txBody>
                  <a:tcPr>
                    <a:solidFill>
                      <a:schemeClr val="accent2"/>
                    </a:solidFill>
                  </a:tcPr>
                </a:tc>
                <a:tc>
                  <a:txBody>
                    <a:bodyPr/>
                    <a:lstStyle/>
                    <a:p>
                      <a:pPr algn="ctr"/>
                      <a:r>
                        <a:rPr lang="en-US" sz="1800" dirty="0" smtClean="0">
                          <a:latin typeface="+mj-lt"/>
                        </a:rPr>
                        <a:t>New Hampshire</a:t>
                      </a:r>
                      <a:endParaRPr lang="en-US" sz="1800" dirty="0">
                        <a:latin typeface="+mj-lt"/>
                      </a:endParaRPr>
                    </a:p>
                  </a:txBody>
                  <a:tcPr>
                    <a:solidFill>
                      <a:schemeClr val="bg1">
                        <a:lumMod val="65000"/>
                      </a:schemeClr>
                    </a:solidFill>
                  </a:tcPr>
                </a:tc>
              </a:tr>
              <a:tr h="370840">
                <a:tc>
                  <a:txBody>
                    <a:bodyPr/>
                    <a:lstStyle/>
                    <a:p>
                      <a:pPr algn="l" fontAlgn="ctr"/>
                      <a:r>
                        <a:rPr lang="en-US" sz="1800" b="0" i="0" u="none" strike="noStrike" dirty="0">
                          <a:solidFill>
                            <a:srgbClr val="000000"/>
                          </a:solidFill>
                          <a:effectLst/>
                          <a:latin typeface="Calibri"/>
                        </a:rPr>
                        <a:t>Personal funds</a:t>
                      </a:r>
                    </a:p>
                  </a:txBody>
                  <a:tcPr marL="7620" marR="7620" marT="7620" marB="0" anchor="ctr"/>
                </a:tc>
                <a:tc>
                  <a:txBody>
                    <a:bodyPr/>
                    <a:lstStyle/>
                    <a:p>
                      <a:pPr algn="ctr" fontAlgn="b"/>
                      <a:r>
                        <a:rPr lang="en-US" sz="1800" b="0" i="0" u="none" strike="noStrike" dirty="0" smtClean="0">
                          <a:solidFill>
                            <a:srgbClr val="000000"/>
                          </a:solidFill>
                          <a:effectLst/>
                          <a:latin typeface="Calibri"/>
                        </a:rPr>
                        <a:t>   40</a:t>
                      </a:r>
                      <a:r>
                        <a:rPr lang="en-US" sz="1800" b="0" i="0" u="none" strike="noStrike" dirty="0">
                          <a:solidFill>
                            <a:srgbClr val="000000"/>
                          </a:solidFill>
                          <a:effectLst/>
                          <a:latin typeface="Calibri"/>
                        </a:rPr>
                        <a:t>%</a:t>
                      </a:r>
                    </a:p>
                  </a:txBody>
                  <a:tcPr marL="7620" marR="7620" marT="7620" marB="0" anchor="ctr"/>
                </a:tc>
                <a:tc>
                  <a:txBody>
                    <a:bodyPr/>
                    <a:lstStyle/>
                    <a:p>
                      <a:pPr algn="ctr" fontAlgn="b"/>
                      <a:r>
                        <a:rPr lang="en-US" sz="1800" b="0" i="0" u="none" strike="noStrike">
                          <a:solidFill>
                            <a:schemeClr val="bg1"/>
                          </a:solidFill>
                          <a:effectLst/>
                          <a:latin typeface="Calibri"/>
                        </a:rPr>
                        <a:t>40%</a:t>
                      </a: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39</a:t>
                      </a:r>
                      <a:r>
                        <a:rPr lang="en-US" sz="1800" b="0" i="0" u="none" strike="noStrike" dirty="0">
                          <a:solidFill>
                            <a:schemeClr val="bg1"/>
                          </a:solidFill>
                          <a:effectLst/>
                          <a:latin typeface="Calibri"/>
                        </a:rPr>
                        <a:t>%</a:t>
                      </a:r>
                    </a:p>
                  </a:txBody>
                  <a:tcPr marL="7620" marR="7620" marT="7620" marB="0" anchor="ctr">
                    <a:solidFill>
                      <a:schemeClr val="bg1">
                        <a:lumMod val="65000"/>
                      </a:schemeClr>
                    </a:solidFill>
                  </a:tcPr>
                </a:tc>
              </a:tr>
              <a:tr h="370840">
                <a:tc>
                  <a:txBody>
                    <a:bodyPr/>
                    <a:lstStyle/>
                    <a:p>
                      <a:pPr algn="l" fontAlgn="ctr"/>
                      <a:r>
                        <a:rPr lang="en-US" sz="1800" b="0" i="0" u="none" strike="noStrike">
                          <a:solidFill>
                            <a:srgbClr val="000000"/>
                          </a:solidFill>
                          <a:effectLst/>
                          <a:latin typeface="Calibri"/>
                        </a:rPr>
                        <a:t>Student loans</a:t>
                      </a:r>
                    </a:p>
                  </a:txBody>
                  <a:tcPr marL="7620" marR="7620" marT="7620" marB="0" anchor="ctr"/>
                </a:tc>
                <a:tc>
                  <a:txBody>
                    <a:bodyPr/>
                    <a:lstStyle/>
                    <a:p>
                      <a:pPr algn="ctr" fontAlgn="b"/>
                      <a:r>
                        <a:rPr lang="en-US" sz="1800" b="0" i="0" u="none" strike="noStrike" dirty="0" smtClean="0">
                          <a:solidFill>
                            <a:srgbClr val="000000"/>
                          </a:solidFill>
                          <a:effectLst/>
                          <a:latin typeface="Calibri"/>
                        </a:rPr>
                        <a:t>23</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22</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23</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algn="l" fontAlgn="ctr"/>
                      <a:r>
                        <a:rPr lang="en-US" sz="1800" b="0" i="0" u="none" strike="noStrike">
                          <a:solidFill>
                            <a:srgbClr val="000000"/>
                          </a:solidFill>
                          <a:effectLst/>
                          <a:latin typeface="Calibri"/>
                        </a:rPr>
                        <a:t>Pell Grants and other federal/state/local grants and scholarships</a:t>
                      </a:r>
                    </a:p>
                  </a:txBody>
                  <a:tcPr marL="7620" marR="7620" marT="7620" marB="0" anchor="ctr"/>
                </a:tc>
                <a:tc>
                  <a:txBody>
                    <a:bodyPr/>
                    <a:lstStyle/>
                    <a:p>
                      <a:pPr algn="ctr" fontAlgn="b"/>
                      <a:r>
                        <a:rPr lang="en-US" sz="1800" b="0" i="0" u="none" strike="noStrike" dirty="0" smtClean="0">
                          <a:solidFill>
                            <a:srgbClr val="000000"/>
                          </a:solidFill>
                          <a:effectLst/>
                          <a:latin typeface="Calibri"/>
                        </a:rPr>
                        <a:t>19</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19</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18</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algn="l" fontAlgn="ctr"/>
                      <a:r>
                        <a:rPr lang="en-US" sz="1800" b="0" i="0" u="none" strike="noStrike" dirty="0">
                          <a:solidFill>
                            <a:srgbClr val="000000"/>
                          </a:solidFill>
                          <a:effectLst/>
                          <a:latin typeface="Calibri"/>
                        </a:rPr>
                        <a:t>Tuition reimbursement from my employer</a:t>
                      </a:r>
                    </a:p>
                  </a:txBody>
                  <a:tcPr marL="7620" marR="7620" marT="7620" marB="0" anchor="ctr"/>
                </a:tc>
                <a:tc>
                  <a:txBody>
                    <a:bodyPr/>
                    <a:lstStyle/>
                    <a:p>
                      <a:pPr algn="ctr" fontAlgn="b"/>
                      <a:r>
                        <a:rPr lang="en-US" sz="1800" b="0" i="0" u="none" strike="noStrike" dirty="0" smtClean="0">
                          <a:solidFill>
                            <a:srgbClr val="000000"/>
                          </a:solidFill>
                          <a:effectLst/>
                          <a:latin typeface="Calibri"/>
                        </a:rPr>
                        <a:t>12</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  8</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14</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algn="l" fontAlgn="ctr"/>
                      <a:r>
                        <a:rPr lang="en-US" sz="1800" b="0" i="0" u="none" strike="noStrike">
                          <a:solidFill>
                            <a:srgbClr val="000000"/>
                          </a:solidFill>
                          <a:effectLst/>
                          <a:latin typeface="Calibri"/>
                        </a:rPr>
                        <a:t>Military/Veterans benefits</a:t>
                      </a:r>
                    </a:p>
                  </a:txBody>
                  <a:tcPr marL="7620" marR="7620" marT="7620" marB="0" anchor="ctr"/>
                </a:tc>
                <a:tc>
                  <a:txBody>
                    <a:bodyPr/>
                    <a:lstStyle/>
                    <a:p>
                      <a:pPr algn="ctr" fontAlgn="b"/>
                      <a:r>
                        <a:rPr lang="en-US" sz="1800" b="0" i="0" u="none" strike="noStrike" dirty="0" smtClean="0">
                          <a:solidFill>
                            <a:srgbClr val="000000"/>
                          </a:solidFill>
                          <a:effectLst/>
                          <a:latin typeface="Calibri"/>
                        </a:rPr>
                        <a:t>  3</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  7</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1</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algn="l" fontAlgn="ctr"/>
                      <a:r>
                        <a:rPr lang="en-US" sz="1800" b="0" i="0" u="none" strike="noStrike">
                          <a:solidFill>
                            <a:srgbClr val="000000"/>
                          </a:solidFill>
                          <a:effectLst/>
                          <a:latin typeface="Calibri"/>
                        </a:rPr>
                        <a:t>Personal loans</a:t>
                      </a:r>
                    </a:p>
                  </a:txBody>
                  <a:tcPr marL="7620" marR="7620" marT="7620" marB="0" anchor="ctr"/>
                </a:tc>
                <a:tc>
                  <a:txBody>
                    <a:bodyPr/>
                    <a:lstStyle/>
                    <a:p>
                      <a:pPr algn="ctr" fontAlgn="b"/>
                      <a:r>
                        <a:rPr lang="en-US" sz="1800" b="0" i="0" u="none" strike="noStrike" dirty="0" smtClean="0">
                          <a:solidFill>
                            <a:srgbClr val="000000"/>
                          </a:solidFill>
                          <a:effectLst/>
                          <a:latin typeface="Calibri"/>
                        </a:rPr>
                        <a:t>  2</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  2</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2</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r h="370840">
                <a:tc>
                  <a:txBody>
                    <a:bodyPr/>
                    <a:lstStyle/>
                    <a:p>
                      <a:pPr algn="l" fontAlgn="ctr"/>
                      <a:r>
                        <a:rPr lang="en-US" sz="1800" b="0" i="0" u="none" strike="noStrike">
                          <a:solidFill>
                            <a:srgbClr val="000000"/>
                          </a:solidFill>
                          <a:effectLst/>
                          <a:latin typeface="Calibri"/>
                        </a:rPr>
                        <a:t>Private scholarships</a:t>
                      </a:r>
                    </a:p>
                  </a:txBody>
                  <a:tcPr marL="7620" marR="7620" marT="7620" marB="0" anchor="ctr"/>
                </a:tc>
                <a:tc>
                  <a:txBody>
                    <a:bodyPr/>
                    <a:lstStyle/>
                    <a:p>
                      <a:pPr algn="ctr" fontAlgn="b"/>
                      <a:r>
                        <a:rPr lang="en-US" sz="1800" b="0" i="0" u="none" strike="noStrike" dirty="0" smtClean="0">
                          <a:solidFill>
                            <a:srgbClr val="000000"/>
                          </a:solidFill>
                          <a:effectLst/>
                          <a:latin typeface="Calibri"/>
                        </a:rPr>
                        <a:t>  1</a:t>
                      </a:r>
                      <a:endParaRPr lang="en-US" sz="1800" b="0" i="0" u="none" strike="noStrike" dirty="0">
                        <a:solidFill>
                          <a:srgbClr val="000000"/>
                        </a:solidFill>
                        <a:effectLst/>
                        <a:latin typeface="Calibri"/>
                      </a:endParaRPr>
                    </a:p>
                  </a:txBody>
                  <a:tcPr marL="7620" marR="7620" marT="7620" marB="0" anchor="ctr"/>
                </a:tc>
                <a:tc>
                  <a:txBody>
                    <a:bodyPr/>
                    <a:lstStyle/>
                    <a:p>
                      <a:pPr algn="ctr" fontAlgn="b"/>
                      <a:r>
                        <a:rPr lang="en-US" sz="1800" b="0" i="0" u="none" strike="noStrike" dirty="0" smtClean="0">
                          <a:solidFill>
                            <a:schemeClr val="bg1"/>
                          </a:solidFill>
                          <a:effectLst/>
                          <a:latin typeface="Calibri"/>
                        </a:rPr>
                        <a:t>--</a:t>
                      </a:r>
                      <a:endParaRPr lang="en-US" sz="1800" b="0" i="0" u="none" strike="noStrike" dirty="0">
                        <a:solidFill>
                          <a:schemeClr val="bg1"/>
                        </a:solidFill>
                        <a:effectLst/>
                        <a:latin typeface="Calibri"/>
                      </a:endParaRPr>
                    </a:p>
                  </a:txBody>
                  <a:tcPr marL="7620" marR="7620" marT="7620" marB="0" anchor="ctr">
                    <a:solidFill>
                      <a:schemeClr val="accent2"/>
                    </a:solidFill>
                  </a:tcPr>
                </a:tc>
                <a:tc>
                  <a:txBody>
                    <a:bodyPr/>
                    <a:lstStyle/>
                    <a:p>
                      <a:pPr algn="ctr" fontAlgn="b"/>
                      <a:r>
                        <a:rPr lang="en-US" sz="1800" b="0" i="0" u="none" strike="noStrike" dirty="0" smtClean="0">
                          <a:solidFill>
                            <a:schemeClr val="bg1"/>
                          </a:solidFill>
                          <a:effectLst/>
                          <a:latin typeface="Calibri"/>
                        </a:rPr>
                        <a:t>  1</a:t>
                      </a:r>
                      <a:endParaRPr lang="en-US" sz="1800" b="0" i="0" u="none" strike="noStrike" dirty="0">
                        <a:solidFill>
                          <a:schemeClr val="bg1"/>
                        </a:solidFill>
                        <a:effectLst/>
                        <a:latin typeface="Calibri"/>
                      </a:endParaRPr>
                    </a:p>
                  </a:txBody>
                  <a:tcPr marL="7620" marR="7620" marT="7620" marB="0" anchor="ctr">
                    <a:solidFill>
                      <a:schemeClr val="bg1">
                        <a:lumMod val="65000"/>
                      </a:schemeClr>
                    </a:solidFill>
                  </a:tcPr>
                </a:tc>
              </a:tr>
            </a:tbl>
          </a:graphicData>
        </a:graphic>
      </p:graphicFrame>
    </p:spTree>
    <p:extLst>
      <p:ext uri="{BB962C8B-B14F-4D97-AF65-F5344CB8AC3E}">
        <p14:creationId xmlns:p14="http://schemas.microsoft.com/office/powerpoint/2010/main" val="308723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9</a:t>
            </a:r>
            <a:endParaRPr lang="en-US" dirty="0"/>
          </a:p>
        </p:txBody>
      </p:sp>
      <p:sp>
        <p:nvSpPr>
          <p:cNvPr id="3" name="Content Placeholder 2"/>
          <p:cNvSpPr>
            <a:spLocks noGrp="1"/>
          </p:cNvSpPr>
          <p:nvPr>
            <p:ph idx="1"/>
          </p:nvPr>
        </p:nvSpPr>
        <p:spPr/>
        <p:txBody>
          <a:bodyPr/>
          <a:lstStyle/>
          <a:p>
            <a:r>
              <a:rPr lang="en-US" b="1" dirty="0"/>
              <a:t>York County Community College should advance and dedicate more resources to formal marketing efforts aimed at increasing people’s awareness of the College, as well as an understanding of core value statements about the College.  It should also</a:t>
            </a:r>
            <a:r>
              <a:rPr lang="en-US" dirty="0"/>
              <a:t> </a:t>
            </a:r>
            <a:r>
              <a:rPr lang="en-US" b="1" dirty="0"/>
              <a:t>incorporate the results of this study into its strategic plan and priorities as it allocates funding priorities for the next five years.</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37</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92150"/>
          </a:xfrm>
        </p:spPr>
        <p:txBody>
          <a:bodyPr/>
          <a:lstStyle/>
          <a:p>
            <a:r>
              <a:rPr lang="en-US" dirty="0" smtClean="0"/>
              <a:t>Familiarity with York County Community College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38</a:t>
            </a:fld>
            <a:endParaRPr lang="en-US" dirty="0"/>
          </a:p>
        </p:txBody>
      </p:sp>
      <p:graphicFrame>
        <p:nvGraphicFramePr>
          <p:cNvPr id="9" name="Chart 8"/>
          <p:cNvGraphicFramePr/>
          <p:nvPr>
            <p:extLst>
              <p:ext uri="{D42A27DB-BD31-4B8C-83A1-F6EECF244321}">
                <p14:modId xmlns:p14="http://schemas.microsoft.com/office/powerpoint/2010/main" val="2566477390"/>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Overall</a:t>
            </a:r>
            <a:endParaRPr lang="en-US" sz="2400" b="1" i="1" dirty="0"/>
          </a:p>
        </p:txBody>
      </p:sp>
      <p:sp>
        <p:nvSpPr>
          <p:cNvPr id="7" name="TextBox 6"/>
          <p:cNvSpPr txBox="1"/>
          <p:nvPr/>
        </p:nvSpPr>
        <p:spPr>
          <a:xfrm>
            <a:off x="5562600" y="4876800"/>
            <a:ext cx="2819400" cy="461665"/>
          </a:xfrm>
          <a:prstGeom prst="rect">
            <a:avLst/>
          </a:prstGeom>
          <a:noFill/>
        </p:spPr>
        <p:txBody>
          <a:bodyPr wrap="square" rtlCol="0">
            <a:spAutoFit/>
          </a:bodyPr>
          <a:lstStyle/>
          <a:p>
            <a:r>
              <a:rPr lang="en-US" sz="2400" dirty="0" smtClean="0"/>
              <a:t>Average Rating: 1.9</a:t>
            </a:r>
            <a:endParaRPr lang="en-US" sz="2400" dirty="0"/>
          </a:p>
        </p:txBody>
      </p:sp>
    </p:spTree>
    <p:extLst>
      <p:ext uri="{BB962C8B-B14F-4D97-AF65-F5344CB8AC3E}">
        <p14:creationId xmlns:p14="http://schemas.microsoft.com/office/powerpoint/2010/main" val="2499707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39</a:t>
            </a:fld>
            <a:endParaRPr lang="en-US" dirty="0"/>
          </a:p>
        </p:txBody>
      </p:sp>
      <p:graphicFrame>
        <p:nvGraphicFramePr>
          <p:cNvPr id="9" name="Chart 8"/>
          <p:cNvGraphicFramePr/>
          <p:nvPr>
            <p:extLst>
              <p:ext uri="{D42A27DB-BD31-4B8C-83A1-F6EECF244321}">
                <p14:modId xmlns:p14="http://schemas.microsoft.com/office/powerpoint/2010/main" val="719209909"/>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Maine</a:t>
            </a:r>
            <a:endParaRPr lang="en-US" sz="2400" b="1" i="1" dirty="0"/>
          </a:p>
        </p:txBody>
      </p:sp>
      <p:sp>
        <p:nvSpPr>
          <p:cNvPr id="8" name="Title 1"/>
          <p:cNvSpPr txBox="1">
            <a:spLocks/>
          </p:cNvSpPr>
          <p:nvPr/>
        </p:nvSpPr>
        <p:spPr bwMode="auto">
          <a:xfrm>
            <a:off x="0" y="609600"/>
            <a:ext cx="91440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fontAlgn="base">
              <a:spcBef>
                <a:spcPct val="0"/>
              </a:spcBef>
              <a:spcAft>
                <a:spcPct val="0"/>
              </a:spcAft>
              <a:defRPr sz="3200" kern="1200">
                <a:solidFill>
                  <a:srgbClr val="E46C0A"/>
                </a:solidFill>
                <a:latin typeface="Georgia" pitchFamily="18" charset="0"/>
                <a:ea typeface="B Univers 65 Bold"/>
                <a:cs typeface="B Univers 65 Bold"/>
              </a:defRPr>
            </a:lvl1pPr>
            <a:lvl2pPr algn="l" defTabSz="457200" rtl="0" fontAlgn="base">
              <a:spcBef>
                <a:spcPct val="0"/>
              </a:spcBef>
              <a:spcAft>
                <a:spcPct val="0"/>
              </a:spcAft>
              <a:defRPr sz="3200">
                <a:solidFill>
                  <a:srgbClr val="E46C0A"/>
                </a:solidFill>
                <a:latin typeface="Georgia" pitchFamily="18" charset="0"/>
                <a:ea typeface="B Univers 65 Bold"/>
                <a:cs typeface="B Univers 65 Bold"/>
              </a:defRPr>
            </a:lvl2pPr>
            <a:lvl3pPr algn="l" defTabSz="457200" rtl="0" fontAlgn="base">
              <a:spcBef>
                <a:spcPct val="0"/>
              </a:spcBef>
              <a:spcAft>
                <a:spcPct val="0"/>
              </a:spcAft>
              <a:defRPr sz="3200">
                <a:solidFill>
                  <a:srgbClr val="E46C0A"/>
                </a:solidFill>
                <a:latin typeface="Georgia" pitchFamily="18" charset="0"/>
                <a:ea typeface="B Univers 65 Bold"/>
                <a:cs typeface="B Univers 65 Bold"/>
              </a:defRPr>
            </a:lvl3pPr>
            <a:lvl4pPr algn="l" defTabSz="457200" rtl="0" fontAlgn="base">
              <a:spcBef>
                <a:spcPct val="0"/>
              </a:spcBef>
              <a:spcAft>
                <a:spcPct val="0"/>
              </a:spcAft>
              <a:defRPr sz="3200">
                <a:solidFill>
                  <a:srgbClr val="E46C0A"/>
                </a:solidFill>
                <a:latin typeface="Georgia" pitchFamily="18" charset="0"/>
                <a:ea typeface="B Univers 65 Bold"/>
                <a:cs typeface="B Univers 65 Bold"/>
              </a:defRPr>
            </a:lvl4pPr>
            <a:lvl5pPr algn="l" defTabSz="457200" rtl="0" fontAlgn="base">
              <a:spcBef>
                <a:spcPct val="0"/>
              </a:spcBef>
              <a:spcAft>
                <a:spcPct val="0"/>
              </a:spcAft>
              <a:defRPr sz="3200">
                <a:solidFill>
                  <a:srgbClr val="E46C0A"/>
                </a:solidFill>
                <a:latin typeface="Georgia" pitchFamily="18" charset="0"/>
                <a:ea typeface="B Univers 65 Bold"/>
                <a:cs typeface="B Univers 65 Bold"/>
              </a:defRPr>
            </a:lvl5pPr>
            <a:lvl6pPr marL="457200" algn="l" defTabSz="457200" rtl="0" fontAlgn="base">
              <a:spcBef>
                <a:spcPct val="0"/>
              </a:spcBef>
              <a:spcAft>
                <a:spcPct val="0"/>
              </a:spcAft>
              <a:defRPr sz="3200">
                <a:solidFill>
                  <a:srgbClr val="E46C0A"/>
                </a:solidFill>
                <a:latin typeface="Georgia" pitchFamily="18" charset="0"/>
                <a:ea typeface="B Univers 65 Bold"/>
                <a:cs typeface="B Univers 65 Bold"/>
              </a:defRPr>
            </a:lvl6pPr>
            <a:lvl7pPr marL="914400" algn="l" defTabSz="457200" rtl="0" fontAlgn="base">
              <a:spcBef>
                <a:spcPct val="0"/>
              </a:spcBef>
              <a:spcAft>
                <a:spcPct val="0"/>
              </a:spcAft>
              <a:defRPr sz="3200">
                <a:solidFill>
                  <a:srgbClr val="E46C0A"/>
                </a:solidFill>
                <a:latin typeface="Georgia" pitchFamily="18" charset="0"/>
                <a:ea typeface="B Univers 65 Bold"/>
                <a:cs typeface="B Univers 65 Bold"/>
              </a:defRPr>
            </a:lvl7pPr>
            <a:lvl8pPr marL="1371600" algn="l" defTabSz="457200" rtl="0" fontAlgn="base">
              <a:spcBef>
                <a:spcPct val="0"/>
              </a:spcBef>
              <a:spcAft>
                <a:spcPct val="0"/>
              </a:spcAft>
              <a:defRPr sz="3200">
                <a:solidFill>
                  <a:srgbClr val="E46C0A"/>
                </a:solidFill>
                <a:latin typeface="Georgia" pitchFamily="18" charset="0"/>
                <a:ea typeface="B Univers 65 Bold"/>
                <a:cs typeface="B Univers 65 Bold"/>
              </a:defRPr>
            </a:lvl8pPr>
            <a:lvl9pPr marL="1828800" algn="l" defTabSz="457200" rtl="0" fontAlgn="base">
              <a:spcBef>
                <a:spcPct val="0"/>
              </a:spcBef>
              <a:spcAft>
                <a:spcPct val="0"/>
              </a:spcAft>
              <a:defRPr sz="3200">
                <a:solidFill>
                  <a:srgbClr val="E46C0A"/>
                </a:solidFill>
                <a:latin typeface="Georgia" pitchFamily="18" charset="0"/>
                <a:ea typeface="B Univers 65 Bold"/>
                <a:cs typeface="B Univers 65 Bold"/>
              </a:defRPr>
            </a:lvl9pPr>
          </a:lstStyle>
          <a:p>
            <a:r>
              <a:rPr lang="en-US" dirty="0" smtClean="0"/>
              <a:t>Familiarity with York County Community College</a:t>
            </a:r>
            <a:endParaRPr lang="en-US" dirty="0"/>
          </a:p>
        </p:txBody>
      </p:sp>
      <p:sp>
        <p:nvSpPr>
          <p:cNvPr id="7" name="TextBox 6"/>
          <p:cNvSpPr txBox="1"/>
          <p:nvPr/>
        </p:nvSpPr>
        <p:spPr>
          <a:xfrm>
            <a:off x="5562600" y="4876800"/>
            <a:ext cx="2819400" cy="461665"/>
          </a:xfrm>
          <a:prstGeom prst="rect">
            <a:avLst/>
          </a:prstGeom>
          <a:noFill/>
        </p:spPr>
        <p:txBody>
          <a:bodyPr wrap="square" rtlCol="0">
            <a:spAutoFit/>
          </a:bodyPr>
          <a:lstStyle/>
          <a:p>
            <a:r>
              <a:rPr lang="en-US" sz="2400" dirty="0" smtClean="0"/>
              <a:t>Average Rating: 2.8</a:t>
            </a:r>
            <a:endParaRPr lang="en-US" sz="2400" dirty="0"/>
          </a:p>
        </p:txBody>
      </p:sp>
    </p:spTree>
    <p:extLst>
      <p:ext uri="{BB962C8B-B14F-4D97-AF65-F5344CB8AC3E}">
        <p14:creationId xmlns:p14="http://schemas.microsoft.com/office/powerpoint/2010/main" val="239648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817819"/>
            <a:ext cx="8229600" cy="692706"/>
          </a:xfrm>
        </p:spPr>
        <p:txBody>
          <a:bodyPr>
            <a:normAutofit/>
          </a:bodyPr>
          <a:lstStyle/>
          <a:p>
            <a:r>
              <a:rPr lang="en-US" sz="3200" dirty="0" smtClean="0"/>
              <a:t>Study Area</a:t>
            </a:r>
          </a:p>
        </p:txBody>
      </p:sp>
      <p:sp>
        <p:nvSpPr>
          <p:cNvPr id="4" name="Date Placeholder 3"/>
          <p:cNvSpPr>
            <a:spLocks noGrp="1"/>
          </p:cNvSpPr>
          <p:nvPr>
            <p:ph type="dt" sz="half" idx="10"/>
          </p:nvPr>
        </p:nvSpPr>
        <p:spPr/>
        <p:txBody>
          <a:bodyPr/>
          <a:lstStyle/>
          <a:p>
            <a:r>
              <a:rPr lang="en-US" dirty="0" smtClean="0"/>
              <a:t>1/28/2014</a:t>
            </a: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5D79AD74-B5E7-7347-B99A-944503EA8008}" type="slidenum">
              <a:rPr lang="en-US" smtClean="0"/>
              <a:pPr/>
              <a:t>4</a:t>
            </a:fld>
            <a:endParaRPr lang="en-US"/>
          </a:p>
        </p:txBody>
      </p:sp>
      <p:sp>
        <p:nvSpPr>
          <p:cNvPr id="2" name="TextBox 1"/>
          <p:cNvSpPr txBox="1"/>
          <p:nvPr/>
        </p:nvSpPr>
        <p:spPr>
          <a:xfrm>
            <a:off x="628361" y="1637516"/>
            <a:ext cx="8147785" cy="4247317"/>
          </a:xfrm>
          <a:prstGeom prst="rect">
            <a:avLst/>
          </a:prstGeom>
          <a:noFill/>
          <a:ln>
            <a:noFill/>
          </a:ln>
        </p:spPr>
        <p:txBody>
          <a:bodyPr wrap="square" rtlCol="0">
            <a:spAutoFit/>
          </a:bodyPr>
          <a:lstStyle/>
          <a:p>
            <a:pPr marL="342900" indent="-342900">
              <a:buFont typeface="Arial" pitchFamily="34" charset="0"/>
              <a:buChar char="•"/>
            </a:pPr>
            <a:r>
              <a:rPr lang="en-US" sz="3000" dirty="0"/>
              <a:t>York County, </a:t>
            </a:r>
            <a:r>
              <a:rPr lang="en-US" sz="3000" dirty="0" smtClean="0"/>
              <a:t>ME</a:t>
            </a:r>
            <a:endParaRPr lang="en-US" sz="3000" dirty="0"/>
          </a:p>
          <a:p>
            <a:pPr marL="342900" indent="-342900">
              <a:buFont typeface="Arial" pitchFamily="34" charset="0"/>
              <a:buChar char="•"/>
            </a:pPr>
            <a:endParaRPr lang="en-US" sz="3000" dirty="0" smtClean="0"/>
          </a:p>
          <a:p>
            <a:pPr marL="342900" indent="-342900">
              <a:buFont typeface="Arial" pitchFamily="34" charset="0"/>
              <a:buChar char="•"/>
            </a:pPr>
            <a:endParaRPr lang="en-US" sz="3000" dirty="0" smtClean="0"/>
          </a:p>
          <a:p>
            <a:pPr marL="342900" indent="-342900">
              <a:buFont typeface="Arial" pitchFamily="34" charset="0"/>
              <a:buChar char="•"/>
            </a:pPr>
            <a:endParaRPr lang="en-US" sz="3000" dirty="0" smtClean="0"/>
          </a:p>
          <a:p>
            <a:pPr marL="342900" indent="-342900">
              <a:buFont typeface="Arial" pitchFamily="34" charset="0"/>
              <a:buChar char="•"/>
            </a:pPr>
            <a:r>
              <a:rPr lang="en-US" sz="3000" dirty="0" smtClean="0"/>
              <a:t>Strafford </a:t>
            </a:r>
            <a:r>
              <a:rPr lang="en-US" sz="3000" dirty="0"/>
              <a:t>County, </a:t>
            </a:r>
            <a:r>
              <a:rPr lang="en-US" sz="3000" dirty="0" smtClean="0"/>
              <a:t>NH</a:t>
            </a:r>
            <a:endParaRPr lang="en-US" sz="3000" dirty="0"/>
          </a:p>
          <a:p>
            <a:pPr marL="342900" indent="-342900">
              <a:buFont typeface="Arial" pitchFamily="34" charset="0"/>
              <a:buChar char="•"/>
            </a:pPr>
            <a:endParaRPr lang="en-US" sz="3000" dirty="0" smtClean="0"/>
          </a:p>
          <a:p>
            <a:pPr marL="342900" indent="-342900">
              <a:buFont typeface="Arial" pitchFamily="34" charset="0"/>
              <a:buChar char="•"/>
            </a:pPr>
            <a:endParaRPr lang="en-US" sz="3000" dirty="0" smtClean="0"/>
          </a:p>
          <a:p>
            <a:endParaRPr lang="en-US" sz="3000" dirty="0" smtClean="0"/>
          </a:p>
          <a:p>
            <a:pPr marL="342900" indent="-342900">
              <a:buFont typeface="Arial" pitchFamily="34" charset="0"/>
              <a:buChar char="•"/>
            </a:pPr>
            <a:r>
              <a:rPr lang="en-US" sz="3000" dirty="0" smtClean="0"/>
              <a:t>Rockingham County, </a:t>
            </a:r>
            <a:r>
              <a:rPr lang="en-US" sz="3000" dirty="0"/>
              <a:t>NH</a:t>
            </a:r>
          </a:p>
        </p:txBody>
      </p:sp>
      <p:sp>
        <p:nvSpPr>
          <p:cNvPr id="9" name="TextBox 8"/>
          <p:cNvSpPr txBox="1"/>
          <p:nvPr/>
        </p:nvSpPr>
        <p:spPr>
          <a:xfrm>
            <a:off x="4612908" y="115502"/>
            <a:ext cx="4444466" cy="461665"/>
          </a:xfrm>
          <a:prstGeom prst="rect">
            <a:avLst/>
          </a:prstGeom>
          <a:noFill/>
        </p:spPr>
        <p:txBody>
          <a:bodyPr wrap="square" rtlCol="0">
            <a:spAutoFit/>
          </a:bodyPr>
          <a:lstStyle/>
          <a:p>
            <a:pPr algn="ctr"/>
            <a:r>
              <a:rPr lang="en-US" sz="2400" dirty="0" smtClean="0">
                <a:solidFill>
                  <a:schemeClr val="accent6"/>
                </a:solidFill>
                <a:latin typeface="Georgia" pitchFamily="18" charset="0"/>
              </a:rPr>
              <a:t>Prospective Students/Inquirers</a:t>
            </a:r>
            <a:endParaRPr lang="en-US" sz="2400" dirty="0">
              <a:solidFill>
                <a:schemeClr val="accent6"/>
              </a:solidFill>
              <a:latin typeface="Georgia" pitchFamily="18" charset="0"/>
            </a:endParaRPr>
          </a:p>
        </p:txBody>
      </p:sp>
      <p:pic>
        <p:nvPicPr>
          <p:cNvPr id="1028" name="Picture 4" descr="http://www.weichert.com/images/counties/ME-Yor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7676" y="757937"/>
            <a:ext cx="2115920" cy="25391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weichert.com/images/counties/NH-Straffor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141" y="2148922"/>
            <a:ext cx="2109683" cy="253161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weichert.com/images/counties/NH-Rockingham.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8312" y="3624906"/>
            <a:ext cx="2074648" cy="2419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28832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40</a:t>
            </a:fld>
            <a:endParaRPr lang="en-US" dirty="0"/>
          </a:p>
        </p:txBody>
      </p:sp>
      <p:graphicFrame>
        <p:nvGraphicFramePr>
          <p:cNvPr id="9" name="Chart 8"/>
          <p:cNvGraphicFramePr/>
          <p:nvPr>
            <p:extLst>
              <p:ext uri="{D42A27DB-BD31-4B8C-83A1-F6EECF244321}">
                <p14:modId xmlns:p14="http://schemas.microsoft.com/office/powerpoint/2010/main" val="3512286588"/>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71800" y="1219200"/>
            <a:ext cx="2895600" cy="461665"/>
          </a:xfrm>
          <a:prstGeom prst="rect">
            <a:avLst/>
          </a:prstGeom>
          <a:noFill/>
        </p:spPr>
        <p:txBody>
          <a:bodyPr wrap="square" rtlCol="0">
            <a:spAutoFit/>
          </a:bodyPr>
          <a:lstStyle/>
          <a:p>
            <a:pPr algn="ctr"/>
            <a:r>
              <a:rPr lang="en-US" sz="2400" b="1" i="1" dirty="0" smtClean="0"/>
              <a:t>New Hampshire</a:t>
            </a:r>
            <a:endParaRPr lang="en-US" sz="2400" b="1" i="1" dirty="0"/>
          </a:p>
        </p:txBody>
      </p:sp>
      <p:sp>
        <p:nvSpPr>
          <p:cNvPr id="8" name="Title 1"/>
          <p:cNvSpPr>
            <a:spLocks noGrp="1"/>
          </p:cNvSpPr>
          <p:nvPr>
            <p:ph type="title"/>
          </p:nvPr>
        </p:nvSpPr>
        <p:spPr>
          <a:xfrm>
            <a:off x="0" y="609600"/>
            <a:ext cx="9144000" cy="692150"/>
          </a:xfrm>
        </p:spPr>
        <p:txBody>
          <a:bodyPr/>
          <a:lstStyle/>
          <a:p>
            <a:r>
              <a:rPr lang="en-US" dirty="0" smtClean="0"/>
              <a:t>Familiarity with York County Community College</a:t>
            </a:r>
            <a:endParaRPr lang="en-US" dirty="0"/>
          </a:p>
        </p:txBody>
      </p:sp>
      <p:sp>
        <p:nvSpPr>
          <p:cNvPr id="10" name="TextBox 9"/>
          <p:cNvSpPr txBox="1"/>
          <p:nvPr/>
        </p:nvSpPr>
        <p:spPr>
          <a:xfrm>
            <a:off x="5562600" y="4876800"/>
            <a:ext cx="2819400" cy="461665"/>
          </a:xfrm>
          <a:prstGeom prst="rect">
            <a:avLst/>
          </a:prstGeom>
          <a:noFill/>
        </p:spPr>
        <p:txBody>
          <a:bodyPr wrap="square" rtlCol="0">
            <a:spAutoFit/>
          </a:bodyPr>
          <a:lstStyle/>
          <a:p>
            <a:r>
              <a:rPr lang="en-US" sz="2400" dirty="0" smtClean="0"/>
              <a:t>Average Rating: 1.3</a:t>
            </a:r>
            <a:endParaRPr lang="en-US" sz="2400" dirty="0"/>
          </a:p>
        </p:txBody>
      </p:sp>
    </p:spTree>
    <p:extLst>
      <p:ext uri="{BB962C8B-B14F-4D97-AF65-F5344CB8AC3E}">
        <p14:creationId xmlns:p14="http://schemas.microsoft.com/office/powerpoint/2010/main" val="1251266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10</a:t>
            </a:r>
            <a:endParaRPr lang="en-US" dirty="0"/>
          </a:p>
        </p:txBody>
      </p:sp>
      <p:sp>
        <p:nvSpPr>
          <p:cNvPr id="3" name="Content Placeholder 2"/>
          <p:cNvSpPr>
            <a:spLocks noGrp="1"/>
          </p:cNvSpPr>
          <p:nvPr>
            <p:ph idx="1"/>
          </p:nvPr>
        </p:nvSpPr>
        <p:spPr/>
        <p:txBody>
          <a:bodyPr/>
          <a:lstStyle/>
          <a:p>
            <a:r>
              <a:rPr lang="en-US" b="1" dirty="0"/>
              <a:t>York County Community College should focus promoting its affordability and the fact that it offers the lowest tuition in the region, while simultaneously stressing the high quality of its programs and courses.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41</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8229600" cy="692150"/>
          </a:xfrm>
        </p:spPr>
        <p:txBody>
          <a:bodyPr/>
          <a:lstStyle/>
          <a:p>
            <a:r>
              <a:rPr lang="en-US" dirty="0" smtClean="0"/>
              <a:t>Statements of Agreement</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5550696"/>
              </p:ext>
            </p:extLst>
          </p:nvPr>
        </p:nvGraphicFramePr>
        <p:xfrm>
          <a:off x="228600" y="1396820"/>
          <a:ext cx="8686799" cy="4470580"/>
        </p:xfrm>
        <a:graphic>
          <a:graphicData uri="http://schemas.openxmlformats.org/drawingml/2006/table">
            <a:tbl>
              <a:tblPr firstRow="1" firstCol="1" bandRow="1">
                <a:tableStyleId>{5C22544A-7EE6-4342-B048-85BDC9FD1C3A}</a:tableStyleId>
              </a:tblPr>
              <a:tblGrid>
                <a:gridCol w="2851794"/>
                <a:gridCol w="1261623"/>
                <a:gridCol w="1182771"/>
                <a:gridCol w="1182771"/>
                <a:gridCol w="1103920"/>
                <a:gridCol w="1103920"/>
              </a:tblGrid>
              <a:tr h="314536">
                <a:tc rowSpan="2">
                  <a:txBody>
                    <a:bodyPr/>
                    <a:lstStyle/>
                    <a:p>
                      <a:pPr marL="0" marR="0">
                        <a:spcBef>
                          <a:spcPts val="0"/>
                        </a:spcBef>
                        <a:spcAft>
                          <a:spcPts val="0"/>
                        </a:spcAft>
                      </a:pPr>
                      <a:endParaRPr lang="en-US" sz="1800" dirty="0">
                        <a:effectLst/>
                        <a:latin typeface="Times New Roman"/>
                        <a:ea typeface="Times New Roman"/>
                      </a:endParaRPr>
                    </a:p>
                  </a:txBody>
                  <a:tcPr marL="68580" marR="68580" marT="0" marB="0" anchor="ctr"/>
                </a:tc>
                <a:tc gridSpan="5">
                  <a:txBody>
                    <a:bodyPr/>
                    <a:lstStyle/>
                    <a:p>
                      <a:pPr marL="0" marR="0" algn="ctr">
                        <a:spcBef>
                          <a:spcPts val="0"/>
                        </a:spcBef>
                        <a:spcAft>
                          <a:spcPts val="0"/>
                        </a:spcAft>
                      </a:pPr>
                      <a:r>
                        <a:rPr lang="en-US" sz="1800">
                          <a:effectLst/>
                        </a:rPr>
                        <a:t>Percent of Undergraduate Students</a:t>
                      </a:r>
                      <a:endParaRPr lang="en-US" sz="18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a:spcBef>
                          <a:spcPts val="0"/>
                        </a:spcBef>
                        <a:spcAft>
                          <a:spcPts val="0"/>
                        </a:spcAft>
                      </a:pPr>
                      <a:r>
                        <a:rPr lang="en-US" sz="1800" dirty="0">
                          <a:effectLst/>
                        </a:rPr>
                        <a:t>Strongly </a:t>
                      </a:r>
                      <a:r>
                        <a:rPr lang="en-US" sz="1800" dirty="0" smtClean="0">
                          <a:effectLst/>
                        </a:rPr>
                        <a:t>Agree</a:t>
                      </a:r>
                      <a:endParaRPr lang="en-US" sz="1800" dirty="0">
                        <a:effectLst/>
                      </a:endParaRPr>
                    </a:p>
                  </a:txBody>
                  <a:tcPr marL="68580" marR="68580" marT="0" marB="0" anchor="ctr"/>
                </a:tc>
                <a:tc>
                  <a:txBody>
                    <a:bodyPr/>
                    <a:lstStyle/>
                    <a:p>
                      <a:pPr marL="0" marR="0" algn="ctr">
                        <a:spcBef>
                          <a:spcPts val="0"/>
                        </a:spcBef>
                        <a:spcAft>
                          <a:spcPts val="0"/>
                        </a:spcAft>
                      </a:pPr>
                      <a:r>
                        <a:rPr lang="en-US" sz="1800" dirty="0">
                          <a:effectLst/>
                        </a:rPr>
                        <a:t>Agree </a:t>
                      </a:r>
                      <a:r>
                        <a:rPr lang="en-US" sz="1800" dirty="0" smtClean="0">
                          <a:effectLst/>
                        </a:rPr>
                        <a:t>Somewhat</a:t>
                      </a:r>
                      <a:r>
                        <a:rPr lang="en-US" sz="1800" dirty="0">
                          <a:effectLst/>
                        </a:rPr>
                        <a:t> </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Disagree </a:t>
                      </a:r>
                      <a:r>
                        <a:rPr lang="en-US" sz="1800" dirty="0" smtClean="0">
                          <a:effectLst/>
                        </a:rPr>
                        <a:t>Somewhat</a:t>
                      </a:r>
                      <a:r>
                        <a:rPr lang="en-US" sz="1800" dirty="0">
                          <a:effectLst/>
                        </a:rPr>
                        <a:t> </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Strongly </a:t>
                      </a:r>
                      <a:r>
                        <a:rPr lang="en-US" sz="1800" dirty="0" smtClean="0">
                          <a:effectLst/>
                        </a:rPr>
                        <a:t>Disagree</a:t>
                      </a:r>
                      <a:endParaRPr lang="en-US" sz="1800" dirty="0">
                        <a:effectLst/>
                      </a:endParaRPr>
                    </a:p>
                  </a:txBody>
                  <a:tcPr marL="68580" marR="68580" marT="0" marB="0" anchor="ctr"/>
                </a:tc>
                <a:tc>
                  <a:txBody>
                    <a:bodyPr/>
                    <a:lstStyle/>
                    <a:p>
                      <a:pPr marL="0" marR="0" algn="ctr">
                        <a:spcBef>
                          <a:spcPts val="0"/>
                        </a:spcBef>
                        <a:spcAft>
                          <a:spcPts val="0"/>
                        </a:spcAft>
                      </a:pPr>
                      <a:r>
                        <a:rPr lang="en-US" sz="1800" dirty="0">
                          <a:effectLst/>
                        </a:rPr>
                        <a:t>Able to </a:t>
                      </a:r>
                      <a:r>
                        <a:rPr lang="en-US" sz="1800" dirty="0" smtClean="0">
                          <a:effectLst/>
                        </a:rPr>
                        <a:t>Rate</a:t>
                      </a:r>
                      <a:r>
                        <a:rPr lang="en-US" sz="1800" dirty="0">
                          <a:effectLst/>
                        </a:rPr>
                        <a:t> </a:t>
                      </a:r>
                      <a:endParaRPr lang="en-US" sz="1800" dirty="0">
                        <a:effectLst/>
                        <a:latin typeface="Times New Roman"/>
                        <a:ea typeface="Times New Roman"/>
                      </a:endParaRPr>
                    </a:p>
                  </a:txBody>
                  <a:tcPr marL="68580" marR="68580" marT="0" marB="0" anchor="ctr"/>
                </a:tc>
              </a:tr>
              <a:tr h="315564">
                <a:tc>
                  <a:txBody>
                    <a:bodyPr/>
                    <a:lstStyle/>
                    <a:p>
                      <a:pPr marL="0" marR="0">
                        <a:spcBef>
                          <a:spcPts val="0"/>
                        </a:spcBef>
                        <a:spcAft>
                          <a:spcPts val="0"/>
                        </a:spcAft>
                      </a:pPr>
                      <a:r>
                        <a:rPr lang="en-US" sz="1800" b="1" dirty="0">
                          <a:solidFill>
                            <a:schemeClr val="bg1"/>
                          </a:solidFill>
                          <a:effectLst/>
                        </a:rPr>
                        <a:t>YCCC’s costs are reasonable</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50%</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44%</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5%</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1% </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57%</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r>
              <a:tr h="630099">
                <a:tc>
                  <a:txBody>
                    <a:bodyPr/>
                    <a:lstStyle/>
                    <a:p>
                      <a:pPr marL="0" marR="0">
                        <a:spcBef>
                          <a:spcPts val="0"/>
                        </a:spcBef>
                        <a:spcAft>
                          <a:spcPts val="0"/>
                        </a:spcAft>
                      </a:pPr>
                      <a:r>
                        <a:rPr lang="en-US" sz="1800">
                          <a:effectLst/>
                        </a:rPr>
                        <a:t>YCCC offers flexible and convenient course schedules and formats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30</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61</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1</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46</a:t>
                      </a:r>
                      <a:endParaRPr lang="en-US" sz="1800">
                        <a:effectLst/>
                        <a:latin typeface="Times New Roman"/>
                        <a:ea typeface="Times New Roman"/>
                      </a:endParaRPr>
                    </a:p>
                  </a:txBody>
                  <a:tcPr marL="68580" marR="68580" marT="0" marB="0" anchor="ctr"/>
                </a:tc>
              </a:tr>
              <a:tr h="630099">
                <a:tc>
                  <a:txBody>
                    <a:bodyPr/>
                    <a:lstStyle/>
                    <a:p>
                      <a:pPr marL="0" marR="0">
                        <a:spcBef>
                          <a:spcPts val="0"/>
                        </a:spcBef>
                        <a:spcAft>
                          <a:spcPts val="0"/>
                        </a:spcAft>
                      </a:pPr>
                      <a:r>
                        <a:rPr lang="en-US" sz="1800">
                          <a:effectLst/>
                        </a:rPr>
                        <a:t>York County Community College offers a high quality education</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23</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13</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r>
              <a:tr h="630099">
                <a:tc>
                  <a:txBody>
                    <a:bodyPr/>
                    <a:lstStyle/>
                    <a:p>
                      <a:pPr marL="0" marR="0">
                        <a:spcBef>
                          <a:spcPts val="0"/>
                        </a:spcBef>
                        <a:spcAft>
                          <a:spcPts val="0"/>
                        </a:spcAft>
                      </a:pPr>
                      <a:r>
                        <a:rPr lang="en-US" sz="1800">
                          <a:effectLst/>
                        </a:rPr>
                        <a:t>YCCC programs prepare students for career advancement and/or change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66</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9</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r>
              <a:tr h="630099">
                <a:tc>
                  <a:txBody>
                    <a:bodyPr/>
                    <a:lstStyle/>
                    <a:p>
                      <a:pPr marL="0" marR="0">
                        <a:spcBef>
                          <a:spcPts val="0"/>
                        </a:spcBef>
                        <a:spcAft>
                          <a:spcPts val="0"/>
                        </a:spcAft>
                      </a:pPr>
                      <a:r>
                        <a:rPr lang="en-US" sz="1800">
                          <a:effectLst/>
                        </a:rPr>
                        <a:t>The College provides seamless transfer of credits to four-year institutions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63</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11</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35</a:t>
                      </a:r>
                      <a:endParaRPr lang="en-US" sz="18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179795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Enrollment Factors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25176908"/>
              </p:ext>
            </p:extLst>
          </p:nvPr>
        </p:nvGraphicFramePr>
        <p:xfrm>
          <a:off x="304800" y="2209800"/>
          <a:ext cx="8534400" cy="3291840"/>
        </p:xfrm>
        <a:graphic>
          <a:graphicData uri="http://schemas.openxmlformats.org/drawingml/2006/table">
            <a:tbl>
              <a:tblPr firstRow="1" firstCol="1" bandRow="1">
                <a:tableStyleId>{5C22544A-7EE6-4342-B048-85BDC9FD1C3A}</a:tableStyleId>
              </a:tblPr>
              <a:tblGrid>
                <a:gridCol w="4234017"/>
                <a:gridCol w="1433461"/>
                <a:gridCol w="1433461"/>
                <a:gridCol w="1433461"/>
              </a:tblGrid>
              <a:tr h="53499">
                <a:tc rowSpan="2">
                  <a:txBody>
                    <a:bodyPr/>
                    <a:lstStyle/>
                    <a:p>
                      <a:pPr marL="0" marR="0">
                        <a:spcBef>
                          <a:spcPts val="0"/>
                        </a:spcBef>
                        <a:spcAft>
                          <a:spcPts val="0"/>
                        </a:spcAft>
                      </a:pPr>
                      <a:endParaRPr lang="en-US" sz="1800" dirty="0">
                        <a:effectLst/>
                        <a:latin typeface="Times New Roman"/>
                        <a:ea typeface="Times New Roman"/>
                      </a:endParaRPr>
                    </a:p>
                  </a:txBody>
                  <a:tcPr marL="68580" marR="68580" marT="0" marB="0" anchor="ctr"/>
                </a:tc>
                <a:tc gridSpan="3">
                  <a:txBody>
                    <a:bodyPr/>
                    <a:lstStyle/>
                    <a:p>
                      <a:pPr marL="0" marR="0" algn="ctr">
                        <a:spcBef>
                          <a:spcPts val="0"/>
                        </a:spcBef>
                        <a:spcAft>
                          <a:spcPts val="0"/>
                        </a:spcAft>
                      </a:pPr>
                      <a:r>
                        <a:rPr lang="en-US" sz="1800" dirty="0">
                          <a:effectLst/>
                        </a:rPr>
                        <a:t>Percent of Undergraduate</a:t>
                      </a:r>
                    </a:p>
                    <a:p>
                      <a:pPr marL="0" marR="0" algn="ctr">
                        <a:spcBef>
                          <a:spcPts val="0"/>
                        </a:spcBef>
                        <a:spcAft>
                          <a:spcPts val="0"/>
                        </a:spcAft>
                      </a:pPr>
                      <a:r>
                        <a:rPr lang="en-US" sz="1800" dirty="0" smtClean="0">
                          <a:effectLst/>
                        </a:rPr>
                        <a:t>Students</a:t>
                      </a:r>
                      <a:r>
                        <a:rPr lang="en-US" sz="1800" dirty="0">
                          <a:effectLst/>
                        </a:rPr>
                        <a:t> </a:t>
                      </a:r>
                      <a:endParaRPr lang="en-US" sz="18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441960">
                <a:tc vMerge="1">
                  <a:txBody>
                    <a:bodyPr/>
                    <a:lstStyle/>
                    <a:p>
                      <a:endParaRPr lang="en-US"/>
                    </a:p>
                  </a:txBody>
                  <a:tcPr/>
                </a:tc>
                <a:tc>
                  <a:txBody>
                    <a:bodyPr/>
                    <a:lstStyle/>
                    <a:p>
                      <a:pPr marL="0" marR="0" algn="ctr">
                        <a:spcBef>
                          <a:spcPts val="0"/>
                        </a:spcBef>
                        <a:spcAft>
                          <a:spcPts val="0"/>
                        </a:spcAft>
                      </a:pPr>
                      <a:r>
                        <a:rPr lang="en-US" sz="1800" dirty="0">
                          <a:effectLst/>
                        </a:rPr>
                        <a:t>Very </a:t>
                      </a:r>
                      <a:r>
                        <a:rPr lang="en-US" sz="1800" dirty="0" smtClean="0">
                          <a:effectLst/>
                        </a:rPr>
                        <a:t>Important</a:t>
                      </a:r>
                      <a:r>
                        <a:rPr lang="en-US" sz="1800" dirty="0">
                          <a:effectLst/>
                        </a:rPr>
                        <a:t> </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Somewhat </a:t>
                      </a:r>
                      <a:r>
                        <a:rPr lang="en-US" sz="1800" dirty="0" smtClean="0">
                          <a:effectLst/>
                        </a:rPr>
                        <a:t>Important</a:t>
                      </a:r>
                      <a:endParaRPr lang="en-US" sz="1800" dirty="0">
                        <a:effectLst/>
                      </a:endParaRPr>
                    </a:p>
                  </a:txBody>
                  <a:tcPr marL="68580" marR="68580" marT="0" marB="0" anchor="ctr"/>
                </a:tc>
                <a:tc>
                  <a:txBody>
                    <a:bodyPr/>
                    <a:lstStyle/>
                    <a:p>
                      <a:pPr marL="0" marR="0" algn="ctr">
                        <a:spcBef>
                          <a:spcPts val="0"/>
                        </a:spcBef>
                        <a:spcAft>
                          <a:spcPts val="0"/>
                        </a:spcAft>
                      </a:pPr>
                      <a:r>
                        <a:rPr lang="en-US" sz="1800" dirty="0">
                          <a:effectLst/>
                        </a:rPr>
                        <a:t>Not </a:t>
                      </a:r>
                      <a:r>
                        <a:rPr lang="en-US" sz="1800" dirty="0" smtClean="0">
                          <a:effectLst/>
                        </a:rPr>
                        <a:t>Important</a:t>
                      </a:r>
                      <a:r>
                        <a:rPr lang="en-US" sz="1800" dirty="0">
                          <a:effectLst/>
                        </a:rPr>
                        <a:t> </a:t>
                      </a:r>
                      <a:endParaRPr lang="en-US" sz="1800" dirty="0">
                        <a:effectLst/>
                        <a:latin typeface="Times New Roman"/>
                        <a:ea typeface="Times New Roman"/>
                      </a:endParaRPr>
                    </a:p>
                  </a:txBody>
                  <a:tcPr marL="68580" marR="68580" marT="0" marB="0" anchor="ctr"/>
                </a:tc>
              </a:tr>
              <a:tr h="198120">
                <a:tc>
                  <a:txBody>
                    <a:bodyPr/>
                    <a:lstStyle/>
                    <a:p>
                      <a:pPr marL="0" marR="0">
                        <a:spcBef>
                          <a:spcPts val="0"/>
                        </a:spcBef>
                        <a:spcAft>
                          <a:spcPts val="0"/>
                        </a:spcAft>
                      </a:pPr>
                      <a:r>
                        <a:rPr lang="en-US" sz="1800" b="1" dirty="0">
                          <a:solidFill>
                            <a:schemeClr val="bg1"/>
                          </a:solidFill>
                          <a:effectLst/>
                        </a:rPr>
                        <a:t>Cost of tuition and fees</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82%</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16%</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3%</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r>
              <a:tr h="198120">
                <a:tc>
                  <a:txBody>
                    <a:bodyPr/>
                    <a:lstStyle/>
                    <a:p>
                      <a:pPr marL="0" marR="0">
                        <a:spcBef>
                          <a:spcPts val="0"/>
                        </a:spcBef>
                        <a:spcAft>
                          <a:spcPts val="0"/>
                        </a:spcAft>
                      </a:pPr>
                      <a:r>
                        <a:rPr lang="en-US" sz="1800">
                          <a:effectLst/>
                        </a:rPr>
                        <a:t>Course schedules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75</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4</a:t>
                      </a:r>
                      <a:endParaRPr lang="en-US" sz="1800" dirty="0">
                        <a:effectLst/>
                        <a:latin typeface="Times New Roman"/>
                        <a:ea typeface="Times New Roman"/>
                      </a:endParaRPr>
                    </a:p>
                  </a:txBody>
                  <a:tcPr marL="68580" marR="68580" marT="0" marB="0" anchor="ctr"/>
                </a:tc>
              </a:tr>
              <a:tr h="44450">
                <a:tc>
                  <a:txBody>
                    <a:bodyPr/>
                    <a:lstStyle/>
                    <a:p>
                      <a:pPr marL="0" marR="0">
                        <a:spcBef>
                          <a:spcPts val="0"/>
                        </a:spcBef>
                        <a:spcAft>
                          <a:spcPts val="0"/>
                        </a:spcAft>
                      </a:pPr>
                      <a:r>
                        <a:rPr lang="en-US" sz="1800" b="1" dirty="0">
                          <a:solidFill>
                            <a:schemeClr val="bg1"/>
                          </a:solidFill>
                          <a:effectLst/>
                        </a:rPr>
                        <a:t>Amount of debt I will have to take on to pay tuition costs</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75</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20</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c>
                  <a:txBody>
                    <a:bodyPr/>
                    <a:lstStyle/>
                    <a:p>
                      <a:pPr marL="0" marR="0" algn="ctr">
                        <a:spcBef>
                          <a:spcPts val="0"/>
                        </a:spcBef>
                        <a:spcAft>
                          <a:spcPts val="0"/>
                        </a:spcAft>
                      </a:pPr>
                      <a:r>
                        <a:rPr lang="en-US" sz="1800" b="1" dirty="0">
                          <a:solidFill>
                            <a:schemeClr val="bg1"/>
                          </a:solidFill>
                          <a:effectLst/>
                        </a:rPr>
                        <a:t>  5</a:t>
                      </a:r>
                      <a:endParaRPr lang="en-US" sz="1800" b="1" dirty="0">
                        <a:solidFill>
                          <a:schemeClr val="bg1"/>
                        </a:solidFill>
                        <a:effectLst/>
                        <a:latin typeface="Times New Roman"/>
                        <a:ea typeface="Times New Roman"/>
                      </a:endParaRPr>
                    </a:p>
                  </a:txBody>
                  <a:tcPr marL="68580" marR="68580" marT="0" marB="0" anchor="ctr">
                    <a:solidFill>
                      <a:schemeClr val="accent2"/>
                    </a:solidFill>
                  </a:tcPr>
                </a:tc>
              </a:tr>
              <a:tr h="198120">
                <a:tc>
                  <a:txBody>
                    <a:bodyPr/>
                    <a:lstStyle/>
                    <a:p>
                      <a:pPr marL="0" marR="0">
                        <a:spcBef>
                          <a:spcPts val="0"/>
                        </a:spcBef>
                        <a:spcAft>
                          <a:spcPts val="0"/>
                        </a:spcAft>
                      </a:pPr>
                      <a:r>
                        <a:rPr lang="en-US" sz="1800">
                          <a:effectLst/>
                        </a:rPr>
                        <a:t>Location of college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33</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5</a:t>
                      </a:r>
                      <a:endParaRPr lang="en-US" sz="1800">
                        <a:effectLst/>
                        <a:latin typeface="Times New Roman"/>
                        <a:ea typeface="Times New Roman"/>
                      </a:endParaRPr>
                    </a:p>
                  </a:txBody>
                  <a:tcPr marL="68580" marR="68580" marT="0" marB="0" anchor="ctr"/>
                </a:tc>
              </a:tr>
              <a:tr h="198120">
                <a:tc>
                  <a:txBody>
                    <a:bodyPr/>
                    <a:lstStyle/>
                    <a:p>
                      <a:pPr marL="0" marR="0">
                        <a:spcBef>
                          <a:spcPts val="0"/>
                        </a:spcBef>
                        <a:spcAft>
                          <a:spcPts val="0"/>
                        </a:spcAft>
                      </a:pPr>
                      <a:r>
                        <a:rPr lang="en-US" sz="1800">
                          <a:effectLst/>
                        </a:rPr>
                        <a:t>Transferability of earned credits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61</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28</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68580" marR="68580" marT="0" marB="0" anchor="ctr"/>
                </a:tc>
              </a:tr>
              <a:tr h="198120">
                <a:tc>
                  <a:txBody>
                    <a:bodyPr/>
                    <a:lstStyle/>
                    <a:p>
                      <a:pPr marL="0" marR="0">
                        <a:spcBef>
                          <a:spcPts val="0"/>
                        </a:spcBef>
                        <a:spcAft>
                          <a:spcPts val="0"/>
                        </a:spcAft>
                      </a:pPr>
                      <a:r>
                        <a:rPr lang="en-US" sz="1800">
                          <a:effectLst/>
                        </a:rPr>
                        <a:t>Reputation of the college or program</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52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3</a:t>
                      </a:r>
                      <a:endParaRPr lang="en-US" sz="1800" dirty="0">
                        <a:effectLst/>
                        <a:latin typeface="Times New Roman"/>
                        <a:ea typeface="Times New Roman"/>
                      </a:endParaRPr>
                    </a:p>
                  </a:txBody>
                  <a:tcPr marL="68580" marR="68580" marT="0" marB="0" anchor="ctr"/>
                </a:tc>
              </a:tr>
              <a:tr h="198120">
                <a:tc>
                  <a:txBody>
                    <a:bodyPr/>
                    <a:lstStyle/>
                    <a:p>
                      <a:pPr marL="0" marR="0">
                        <a:spcBef>
                          <a:spcPts val="0"/>
                        </a:spcBef>
                        <a:spcAft>
                          <a:spcPts val="0"/>
                        </a:spcAft>
                      </a:pPr>
                      <a:r>
                        <a:rPr lang="en-US" sz="1800">
                          <a:effectLst/>
                        </a:rPr>
                        <a:t>Length of time to complete my studies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50</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3</a:t>
                      </a:r>
                      <a:endParaRPr lang="en-US" sz="18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41169810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11</a:t>
            </a:r>
            <a:endParaRPr lang="en-US" dirty="0"/>
          </a:p>
        </p:txBody>
      </p:sp>
      <p:sp>
        <p:nvSpPr>
          <p:cNvPr id="3" name="Content Placeholder 2"/>
          <p:cNvSpPr>
            <a:spLocks noGrp="1"/>
          </p:cNvSpPr>
          <p:nvPr>
            <p:ph idx="1"/>
          </p:nvPr>
        </p:nvSpPr>
        <p:spPr/>
        <p:txBody>
          <a:bodyPr/>
          <a:lstStyle/>
          <a:p>
            <a:r>
              <a:rPr lang="en-US" b="1" dirty="0"/>
              <a:t>York County Community College should balance its messaging and outreach between the traditional and adult audiences for both credit and noncredit study.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44</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to Meet Needs of Students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3067256"/>
              </p:ext>
            </p:extLst>
          </p:nvPr>
        </p:nvGraphicFramePr>
        <p:xfrm>
          <a:off x="228600" y="1676400"/>
          <a:ext cx="8610599" cy="4114800"/>
        </p:xfrm>
        <a:graphic>
          <a:graphicData uri="http://schemas.openxmlformats.org/drawingml/2006/table">
            <a:tbl>
              <a:tblPr firstRow="1" firstCol="1" bandRow="1">
                <a:tableStyleId>{5C22544A-7EE6-4342-B048-85BDC9FD1C3A}</a:tableStyleId>
              </a:tblPr>
              <a:tblGrid>
                <a:gridCol w="4332377"/>
                <a:gridCol w="1426074"/>
                <a:gridCol w="1426074"/>
                <a:gridCol w="1426074"/>
              </a:tblGrid>
              <a:tr h="262890">
                <a:tc rowSpan="2">
                  <a:txBody>
                    <a:bodyPr/>
                    <a:lstStyle/>
                    <a:p>
                      <a:pPr marL="0" marR="0">
                        <a:spcBef>
                          <a:spcPts val="0"/>
                        </a:spcBef>
                        <a:spcAft>
                          <a:spcPts val="0"/>
                        </a:spcAft>
                      </a:pPr>
                      <a:r>
                        <a:rPr lang="en-US" sz="1800" dirty="0">
                          <a:effectLst/>
                        </a:rPr>
                        <a:t>Student Groups</a:t>
                      </a:r>
                      <a:endParaRPr lang="en-US" sz="1800" dirty="0">
                        <a:effectLst/>
                        <a:latin typeface="Times New Roman"/>
                        <a:ea typeface="Times New Roman"/>
                      </a:endParaRPr>
                    </a:p>
                  </a:txBody>
                  <a:tcPr marL="68580" marR="68580" marT="0" marB="0" anchor="ctr"/>
                </a:tc>
                <a:tc gridSpan="3">
                  <a:txBody>
                    <a:bodyPr/>
                    <a:lstStyle/>
                    <a:p>
                      <a:pPr marL="0" marR="0" algn="ctr">
                        <a:spcBef>
                          <a:spcPts val="0"/>
                        </a:spcBef>
                        <a:spcAft>
                          <a:spcPts val="0"/>
                        </a:spcAft>
                      </a:pPr>
                      <a:r>
                        <a:rPr lang="en-US" sz="1800" dirty="0">
                          <a:effectLst/>
                        </a:rPr>
                        <a:t>Percent of Undergraduate Students</a:t>
                      </a:r>
                      <a:endParaRPr lang="en-US" sz="18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r>
              <a:tr h="396240">
                <a:tc vMerge="1">
                  <a:txBody>
                    <a:bodyPr/>
                    <a:lstStyle/>
                    <a:p>
                      <a:endParaRPr lang="en-US"/>
                    </a:p>
                  </a:txBody>
                  <a:tcPr/>
                </a:tc>
                <a:tc>
                  <a:txBody>
                    <a:bodyPr/>
                    <a:lstStyle/>
                    <a:p>
                      <a:pPr marL="0" marR="0" algn="ctr">
                        <a:spcBef>
                          <a:spcPts val="0"/>
                        </a:spcBef>
                        <a:spcAft>
                          <a:spcPts val="0"/>
                        </a:spcAft>
                      </a:pPr>
                      <a:r>
                        <a:rPr lang="en-US" sz="1800">
                          <a:effectLst/>
                        </a:rPr>
                        <a:t>Very Well</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Able to Rate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Average Rating</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ctr"/>
                </a:tc>
              </a:tr>
              <a:tr h="396240">
                <a:tc>
                  <a:txBody>
                    <a:bodyPr/>
                    <a:lstStyle/>
                    <a:p>
                      <a:pPr marL="0" marR="0">
                        <a:spcBef>
                          <a:spcPts val="0"/>
                        </a:spcBef>
                        <a:spcAft>
                          <a:spcPts val="0"/>
                        </a:spcAft>
                      </a:pPr>
                      <a:r>
                        <a:rPr lang="en-US" sz="1800" dirty="0">
                          <a:effectLst/>
                        </a:rPr>
                        <a:t>Adults in the community who are seeking degrees or certificates</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69%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50%</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3.9</a:t>
                      </a:r>
                      <a:endParaRPr lang="en-US" sz="1800">
                        <a:effectLst/>
                        <a:latin typeface="Times New Roman"/>
                        <a:ea typeface="Times New Roman"/>
                      </a:endParaRPr>
                    </a:p>
                  </a:txBody>
                  <a:tcPr marL="68580" marR="68580" marT="0" marB="0" anchor="ctr"/>
                </a:tc>
              </a:tr>
              <a:tr h="396240">
                <a:tc>
                  <a:txBody>
                    <a:bodyPr/>
                    <a:lstStyle/>
                    <a:p>
                      <a:pPr marL="0" marR="0">
                        <a:spcBef>
                          <a:spcPts val="0"/>
                        </a:spcBef>
                        <a:spcAft>
                          <a:spcPts val="0"/>
                        </a:spcAft>
                      </a:pPr>
                      <a:r>
                        <a:rPr lang="en-US" sz="1800">
                          <a:effectLst/>
                        </a:rPr>
                        <a:t>Local high schools students who want to go to college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64</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48</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3.9</a:t>
                      </a:r>
                      <a:endParaRPr lang="en-US" sz="1800">
                        <a:effectLst/>
                        <a:latin typeface="Times New Roman"/>
                        <a:ea typeface="Times New Roman"/>
                      </a:endParaRPr>
                    </a:p>
                  </a:txBody>
                  <a:tcPr marL="68580" marR="68580" marT="0" marB="0" anchor="ctr"/>
                </a:tc>
              </a:tr>
              <a:tr h="396240">
                <a:tc>
                  <a:txBody>
                    <a:bodyPr/>
                    <a:lstStyle/>
                    <a:p>
                      <a:pPr marL="0" marR="0">
                        <a:spcBef>
                          <a:spcPts val="0"/>
                        </a:spcBef>
                        <a:spcAft>
                          <a:spcPts val="0"/>
                        </a:spcAft>
                      </a:pPr>
                      <a:r>
                        <a:rPr lang="en-US" sz="1800">
                          <a:effectLst/>
                        </a:rPr>
                        <a:t>Adults in the community who seek career-related noncredit professional development</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60</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45</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3.8</a:t>
                      </a:r>
                      <a:endParaRPr lang="en-US" sz="1800" dirty="0">
                        <a:effectLst/>
                        <a:latin typeface="Times New Roman"/>
                        <a:ea typeface="Times New Roman"/>
                      </a:endParaRPr>
                    </a:p>
                  </a:txBody>
                  <a:tcPr marL="68580" marR="68580" marT="0" marB="0" anchor="ctr"/>
                </a:tc>
              </a:tr>
              <a:tr h="396240">
                <a:tc>
                  <a:txBody>
                    <a:bodyPr/>
                    <a:lstStyle/>
                    <a:p>
                      <a:pPr marL="0" marR="0">
                        <a:spcBef>
                          <a:spcPts val="0"/>
                        </a:spcBef>
                        <a:spcAft>
                          <a:spcPts val="0"/>
                        </a:spcAft>
                      </a:pPr>
                      <a:r>
                        <a:rPr lang="en-US" sz="1800">
                          <a:effectLst/>
                        </a:rPr>
                        <a:t>Public/non-profit organizations in need of employee training</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3.4</a:t>
                      </a:r>
                      <a:endParaRPr lang="en-US" sz="1800" dirty="0">
                        <a:effectLst/>
                        <a:latin typeface="Times New Roman"/>
                        <a:ea typeface="Times New Roman"/>
                      </a:endParaRPr>
                    </a:p>
                  </a:txBody>
                  <a:tcPr marL="68580" marR="68580" marT="0" marB="0" anchor="ctr"/>
                </a:tc>
              </a:tr>
              <a:tr h="396240">
                <a:tc>
                  <a:txBody>
                    <a:bodyPr/>
                    <a:lstStyle/>
                    <a:p>
                      <a:pPr marL="0" marR="0">
                        <a:spcBef>
                          <a:spcPts val="0"/>
                        </a:spcBef>
                        <a:spcAft>
                          <a:spcPts val="0"/>
                        </a:spcAft>
                      </a:pPr>
                      <a:r>
                        <a:rPr lang="en-US" sz="1800">
                          <a:effectLst/>
                        </a:rPr>
                        <a:t>Private sector businesses in need of employee training</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36</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3.3</a:t>
                      </a:r>
                      <a:endParaRPr lang="en-US" sz="1800" dirty="0">
                        <a:effectLst/>
                        <a:latin typeface="Times New Roman"/>
                        <a:ea typeface="Times New Roman"/>
                      </a:endParaRPr>
                    </a:p>
                  </a:txBody>
                  <a:tcPr marL="68580" marR="68580" marT="0" marB="0" anchor="ctr"/>
                </a:tc>
              </a:tr>
              <a:tr h="198120">
                <a:tc>
                  <a:txBody>
                    <a:bodyPr/>
                    <a:lstStyle/>
                    <a:p>
                      <a:pPr marL="0" marR="0">
                        <a:spcBef>
                          <a:spcPts val="0"/>
                        </a:spcBef>
                        <a:spcAft>
                          <a:spcPts val="0"/>
                        </a:spcAft>
                      </a:pPr>
                      <a:r>
                        <a:rPr lang="en-US" sz="1800">
                          <a:effectLst/>
                        </a:rPr>
                        <a:t>Residents seeking cultural activities</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30</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36</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3.1</a:t>
                      </a:r>
                      <a:endParaRPr lang="en-US" sz="1800" dirty="0">
                        <a:effectLst/>
                        <a:latin typeface="Times New Roman"/>
                        <a:ea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45</a:t>
            </a:fld>
            <a:endParaRPr lang="en-US" dirty="0"/>
          </a:p>
        </p:txBody>
      </p:sp>
    </p:spTree>
    <p:extLst>
      <p:ext uri="{BB962C8B-B14F-4D97-AF65-F5344CB8AC3E}">
        <p14:creationId xmlns:p14="http://schemas.microsoft.com/office/powerpoint/2010/main" val="20373411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12</a:t>
            </a:r>
            <a:endParaRPr lang="en-US" dirty="0"/>
          </a:p>
        </p:txBody>
      </p:sp>
      <p:sp>
        <p:nvSpPr>
          <p:cNvPr id="3" name="Content Placeholder 2"/>
          <p:cNvSpPr>
            <a:spLocks noGrp="1"/>
          </p:cNvSpPr>
          <p:nvPr>
            <p:ph idx="1"/>
          </p:nvPr>
        </p:nvSpPr>
        <p:spPr>
          <a:xfrm>
            <a:off x="457200" y="1371600"/>
            <a:ext cx="8534400" cy="4572000"/>
          </a:xfrm>
        </p:spPr>
        <p:txBody>
          <a:bodyPr/>
          <a:lstStyle/>
          <a:p>
            <a:r>
              <a:rPr lang="en-US" b="1" dirty="0"/>
              <a:t>York County Community College should vigorously promote the following highly attractive/compelling features of study at the College: </a:t>
            </a:r>
            <a:endParaRPr lang="en-US" dirty="0"/>
          </a:p>
          <a:p>
            <a:r>
              <a:rPr lang="en-US" dirty="0"/>
              <a:t> </a:t>
            </a:r>
          </a:p>
          <a:p>
            <a:pPr marL="342900" indent="-342900">
              <a:buSzPct val="125000"/>
              <a:buBlip>
                <a:blip r:embed="rId2"/>
              </a:buBlip>
            </a:pPr>
            <a:r>
              <a:rPr lang="en-US" sz="2300" b="1" dirty="0" smtClean="0"/>
              <a:t>York </a:t>
            </a:r>
            <a:r>
              <a:rPr lang="en-US" sz="2300" b="1" dirty="0"/>
              <a:t>County Community College has the lowest tuition and fees of any accredited college in the region. </a:t>
            </a:r>
            <a:endParaRPr lang="en-US" sz="2300" dirty="0"/>
          </a:p>
          <a:p>
            <a:pPr marL="342900" indent="-342900">
              <a:buSzPct val="125000"/>
              <a:buBlip>
                <a:blip r:embed="rId2"/>
              </a:buBlip>
            </a:pPr>
            <a:r>
              <a:rPr lang="en-US" sz="2300" b="1" dirty="0" smtClean="0"/>
              <a:t>York </a:t>
            </a:r>
            <a:r>
              <a:rPr lang="en-US" sz="2300" b="1" dirty="0"/>
              <a:t>County Community College offers flexible course schedules that fit work and family obligations. </a:t>
            </a:r>
            <a:endParaRPr lang="en-US" sz="2300" dirty="0"/>
          </a:p>
          <a:p>
            <a:pPr marL="342900" indent="-342900">
              <a:buSzPct val="125000"/>
              <a:buBlip>
                <a:blip r:embed="rId2"/>
              </a:buBlip>
            </a:pPr>
            <a:r>
              <a:rPr lang="en-US" sz="2300" b="1" dirty="0" smtClean="0"/>
              <a:t>A </a:t>
            </a:r>
            <a:r>
              <a:rPr lang="en-US" sz="2300" b="1" dirty="0"/>
              <a:t>typical course costs $325. </a:t>
            </a:r>
            <a:endParaRPr lang="en-US" sz="2300" dirty="0"/>
          </a:p>
          <a:p>
            <a:pPr marL="342900" indent="-342900">
              <a:buSzPct val="125000"/>
              <a:buBlip>
                <a:blip r:embed="rId2"/>
              </a:buBlip>
            </a:pPr>
            <a:r>
              <a:rPr lang="en-US" sz="2300" b="1" dirty="0" smtClean="0"/>
              <a:t>York </a:t>
            </a:r>
            <a:r>
              <a:rPr lang="en-US" sz="2300" b="1" dirty="0"/>
              <a:t>County Community College offers over 30 degree and certificate programs. </a:t>
            </a:r>
            <a:endParaRPr lang="en-US" sz="2300"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46</a:t>
            </a:fld>
            <a:endParaRPr lang="en-US" dirty="0"/>
          </a:p>
        </p:txBody>
      </p:sp>
    </p:spTree>
    <p:extLst>
      <p:ext uri="{BB962C8B-B14F-4D97-AF65-F5344CB8AC3E}">
        <p14:creationId xmlns:p14="http://schemas.microsoft.com/office/powerpoint/2010/main" val="151573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7050"/>
            <a:ext cx="9144000" cy="692150"/>
          </a:xfrm>
        </p:spPr>
        <p:txBody>
          <a:bodyPr/>
          <a:lstStyle/>
          <a:p>
            <a:r>
              <a:rPr lang="en-US" sz="3000" dirty="0" smtClean="0"/>
              <a:t>York County Community College Value Propositions</a:t>
            </a:r>
            <a:endParaRPr lang="en-US" sz="3000"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22568421"/>
              </p:ext>
            </p:extLst>
          </p:nvPr>
        </p:nvGraphicFramePr>
        <p:xfrm>
          <a:off x="152402" y="1143000"/>
          <a:ext cx="8762998" cy="5046157"/>
        </p:xfrm>
        <a:graphic>
          <a:graphicData uri="http://schemas.openxmlformats.org/drawingml/2006/table">
            <a:tbl>
              <a:tblPr firstRow="1" firstCol="1" bandRow="1">
                <a:tableStyleId>{5C22544A-7EE6-4342-B048-85BDC9FD1C3A}</a:tableStyleId>
              </a:tblPr>
              <a:tblGrid>
                <a:gridCol w="5562598"/>
                <a:gridCol w="1143000"/>
                <a:gridCol w="1066800"/>
                <a:gridCol w="990600"/>
              </a:tblGrid>
              <a:tr h="496752">
                <a:tc rowSpan="2">
                  <a:txBody>
                    <a:bodyPr/>
                    <a:lstStyle/>
                    <a:p>
                      <a:pPr marL="0" marR="0">
                        <a:spcBef>
                          <a:spcPts val="0"/>
                        </a:spcBef>
                        <a:spcAft>
                          <a:spcPts val="0"/>
                        </a:spcAft>
                      </a:pPr>
                      <a:endParaRPr lang="en-US" sz="1800" dirty="0">
                        <a:effectLst/>
                        <a:latin typeface="Times New Roman"/>
                        <a:ea typeface="Times New Roman"/>
                      </a:endParaRPr>
                    </a:p>
                  </a:txBody>
                  <a:tcPr marL="62094" marR="62094" marT="0" marB="0" anchor="ctr"/>
                </a:tc>
                <a:tc gridSpan="3">
                  <a:txBody>
                    <a:bodyPr/>
                    <a:lstStyle/>
                    <a:p>
                      <a:pPr marL="0" marR="0" algn="ctr">
                        <a:spcBef>
                          <a:spcPts val="0"/>
                        </a:spcBef>
                        <a:spcAft>
                          <a:spcPts val="0"/>
                        </a:spcAft>
                      </a:pPr>
                      <a:r>
                        <a:rPr lang="en-US" sz="1500" dirty="0" smtClean="0">
                          <a:effectLst/>
                          <a:latin typeface="Times New Roman"/>
                          <a:ea typeface="Times New Roman"/>
                        </a:rPr>
                        <a:t>Percent of Undergraduate Students</a:t>
                      </a:r>
                      <a:endParaRPr lang="en-US" sz="1500" dirty="0">
                        <a:effectLst/>
                        <a:latin typeface="Times New Roman"/>
                        <a:ea typeface="Times New Roman"/>
                      </a:endParaRPr>
                    </a:p>
                  </a:txBody>
                  <a:tcPr marL="62094" marR="62094" marT="0" marB="0" anchor="ctr"/>
                </a:tc>
                <a:tc hMerge="1">
                  <a:txBody>
                    <a:bodyPr/>
                    <a:lstStyle/>
                    <a:p>
                      <a:pPr marL="0" marR="0" algn="ctr">
                        <a:spcBef>
                          <a:spcPts val="0"/>
                        </a:spcBef>
                        <a:spcAft>
                          <a:spcPts val="0"/>
                        </a:spcAft>
                      </a:pPr>
                      <a:endParaRPr lang="en-US" sz="1800" dirty="0">
                        <a:effectLst/>
                        <a:latin typeface="Times New Roman"/>
                        <a:ea typeface="Times New Roman"/>
                      </a:endParaRPr>
                    </a:p>
                  </a:txBody>
                  <a:tcPr marL="62094" marR="62094" marT="0" marB="0" anchor="ctr"/>
                </a:tc>
                <a:tc hMerge="1">
                  <a:txBody>
                    <a:bodyPr/>
                    <a:lstStyle/>
                    <a:p>
                      <a:pPr marL="0" marR="0" algn="ctr">
                        <a:spcBef>
                          <a:spcPts val="0"/>
                        </a:spcBef>
                        <a:spcAft>
                          <a:spcPts val="0"/>
                        </a:spcAft>
                      </a:pPr>
                      <a:endParaRPr lang="en-US" sz="1800" dirty="0">
                        <a:effectLst/>
                        <a:latin typeface="Times New Roman"/>
                        <a:ea typeface="Times New Roman"/>
                      </a:endParaRPr>
                    </a:p>
                  </a:txBody>
                  <a:tcPr marL="62094" marR="62094" marT="0" marB="0" anchor="ctr"/>
                </a:tc>
              </a:tr>
              <a:tr h="496752">
                <a:tc vMerge="1">
                  <a:txBody>
                    <a:bodyPr/>
                    <a:lstStyle/>
                    <a:p>
                      <a:pPr marL="0" marR="0">
                        <a:spcBef>
                          <a:spcPts val="0"/>
                        </a:spcBef>
                        <a:spcAft>
                          <a:spcPts val="0"/>
                        </a:spcAft>
                      </a:pPr>
                      <a:endParaRPr lang="en-US" sz="1600" dirty="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500" b="1" dirty="0">
                          <a:effectLst/>
                          <a:latin typeface="Times New Roman"/>
                          <a:ea typeface="Times New Roman"/>
                        </a:rPr>
                        <a:t>Increase </a:t>
                      </a:r>
                      <a:r>
                        <a:rPr lang="en-US" sz="1500" b="1" dirty="0" smtClean="0">
                          <a:effectLst/>
                          <a:latin typeface="Times New Roman"/>
                          <a:ea typeface="Times New Roman"/>
                        </a:rPr>
                        <a:t>Interest</a:t>
                      </a:r>
                      <a:r>
                        <a:rPr lang="en-US" sz="1500" b="1" dirty="0">
                          <a:effectLst/>
                          <a:latin typeface="Times New Roman"/>
                          <a:ea typeface="Times New Roman"/>
                        </a:rPr>
                        <a:t> </a:t>
                      </a:r>
                      <a:endParaRPr lang="en-US" sz="15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500" b="1" dirty="0">
                          <a:effectLst/>
                          <a:latin typeface="Times New Roman"/>
                          <a:ea typeface="Times New Roman"/>
                        </a:rPr>
                        <a:t>Make No </a:t>
                      </a:r>
                      <a:r>
                        <a:rPr lang="en-US" sz="1500" b="1" dirty="0" smtClean="0">
                          <a:effectLst/>
                          <a:latin typeface="Times New Roman"/>
                          <a:ea typeface="Times New Roman"/>
                        </a:rPr>
                        <a:t>Difference</a:t>
                      </a:r>
                      <a:endParaRPr lang="en-US" sz="15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500" b="1" dirty="0">
                          <a:effectLst/>
                          <a:latin typeface="Times New Roman"/>
                          <a:ea typeface="Times New Roman"/>
                        </a:rPr>
                        <a:t>Decrease </a:t>
                      </a:r>
                      <a:r>
                        <a:rPr lang="en-US" sz="1500" b="1" dirty="0" smtClean="0">
                          <a:effectLst/>
                          <a:latin typeface="Times New Roman"/>
                          <a:ea typeface="Times New Roman"/>
                        </a:rPr>
                        <a:t>Interest</a:t>
                      </a:r>
                      <a:endParaRPr lang="en-US" sz="1500" dirty="0">
                        <a:effectLst/>
                        <a:latin typeface="Times New Roman"/>
                        <a:ea typeface="Times New Roman"/>
                      </a:endParaRPr>
                    </a:p>
                  </a:txBody>
                  <a:tcPr marL="68580" marR="68580" marT="0" marB="0" anchor="ctr"/>
                </a:tc>
              </a:tr>
              <a:tr h="496752">
                <a:tc>
                  <a:txBody>
                    <a:bodyPr/>
                    <a:lstStyle/>
                    <a:p>
                      <a:pPr marL="0" marR="0">
                        <a:spcBef>
                          <a:spcPts val="0"/>
                        </a:spcBef>
                        <a:spcAft>
                          <a:spcPts val="0"/>
                        </a:spcAft>
                      </a:pPr>
                      <a:r>
                        <a:rPr lang="en-US" sz="1600" dirty="0">
                          <a:effectLst/>
                        </a:rPr>
                        <a:t>York County Community College has the lowest tuition and fees of any accredited college in the region</a:t>
                      </a:r>
                      <a:endParaRPr lang="en-US" sz="1600" dirty="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dirty="0">
                          <a:effectLst/>
                        </a:rPr>
                        <a:t>  68%</a:t>
                      </a:r>
                      <a:endParaRPr lang="en-US" sz="1600" dirty="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  32%</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496752">
                <a:tc>
                  <a:txBody>
                    <a:bodyPr/>
                    <a:lstStyle/>
                    <a:p>
                      <a:pPr marL="0" marR="0">
                        <a:spcBef>
                          <a:spcPts val="0"/>
                        </a:spcBef>
                        <a:spcAft>
                          <a:spcPts val="0"/>
                        </a:spcAft>
                      </a:pPr>
                      <a:r>
                        <a:rPr lang="en-US" sz="1600">
                          <a:effectLst/>
                        </a:rPr>
                        <a:t>York County Community College offers flexible course schedules that fit work and family</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66</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34</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358765">
                <a:tc>
                  <a:txBody>
                    <a:bodyPr/>
                    <a:lstStyle/>
                    <a:p>
                      <a:pPr marL="0" marR="0">
                        <a:spcBef>
                          <a:spcPts val="0"/>
                        </a:spcBef>
                        <a:spcAft>
                          <a:spcPts val="0"/>
                        </a:spcAft>
                      </a:pPr>
                      <a:r>
                        <a:rPr lang="en-US" sz="1600">
                          <a:effectLst/>
                        </a:rPr>
                        <a:t>A typical York County Community College course costs $325</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66</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32 </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   2%</a:t>
                      </a:r>
                      <a:endParaRPr lang="en-US" sz="1600">
                        <a:effectLst/>
                        <a:latin typeface="Times New Roman"/>
                        <a:ea typeface="Times New Roman"/>
                      </a:endParaRPr>
                    </a:p>
                  </a:txBody>
                  <a:tcPr marL="62094" marR="62094" marT="0" marB="0" anchor="ctr"/>
                </a:tc>
              </a:tr>
              <a:tr h="358765">
                <a:tc>
                  <a:txBody>
                    <a:bodyPr/>
                    <a:lstStyle/>
                    <a:p>
                      <a:pPr marL="0" marR="0">
                        <a:spcBef>
                          <a:spcPts val="0"/>
                        </a:spcBef>
                        <a:spcAft>
                          <a:spcPts val="0"/>
                        </a:spcAft>
                      </a:pPr>
                      <a:r>
                        <a:rPr lang="en-US" sz="1600">
                          <a:effectLst/>
                        </a:rPr>
                        <a:t>York County Community College has over 30 degree and certificate programs</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54</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45</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331168">
                <a:tc>
                  <a:txBody>
                    <a:bodyPr/>
                    <a:lstStyle/>
                    <a:p>
                      <a:pPr marL="0" marR="0">
                        <a:spcBef>
                          <a:spcPts val="0"/>
                        </a:spcBef>
                        <a:spcAft>
                          <a:spcPts val="0"/>
                        </a:spcAft>
                      </a:pPr>
                      <a:r>
                        <a:rPr lang="en-US" sz="1600">
                          <a:effectLst/>
                        </a:rPr>
                        <a:t>York County Community College’s average class size is 15 students per class</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49</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51</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496752">
                <a:tc>
                  <a:txBody>
                    <a:bodyPr/>
                    <a:lstStyle/>
                    <a:p>
                      <a:pPr marL="0" marR="0">
                        <a:spcBef>
                          <a:spcPts val="0"/>
                        </a:spcBef>
                        <a:spcAft>
                          <a:spcPts val="0"/>
                        </a:spcAft>
                      </a:pPr>
                      <a:r>
                        <a:rPr lang="en-US" sz="1600">
                          <a:effectLst/>
                        </a:rPr>
                        <a:t>York County Community College has a campus-wide commitment to help students achieve their academic and professional goals</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48</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51</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496752">
                <a:tc>
                  <a:txBody>
                    <a:bodyPr/>
                    <a:lstStyle/>
                    <a:p>
                      <a:pPr marL="0" marR="0">
                        <a:spcBef>
                          <a:spcPts val="0"/>
                        </a:spcBef>
                        <a:spcAft>
                          <a:spcPts val="0"/>
                        </a:spcAft>
                      </a:pPr>
                      <a:r>
                        <a:rPr lang="en-US" sz="1600">
                          <a:effectLst/>
                        </a:rPr>
                        <a:t>York County Community College emphasizes new educational strategies and emerging technologies</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46</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54</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a:t>
                      </a:r>
                      <a:endParaRPr lang="en-US" sz="1600">
                        <a:effectLst/>
                        <a:latin typeface="Times New Roman"/>
                        <a:ea typeface="Times New Roman"/>
                      </a:endParaRPr>
                    </a:p>
                  </a:txBody>
                  <a:tcPr marL="62094" marR="62094" marT="0" marB="0" anchor="ctr"/>
                </a:tc>
              </a:tr>
              <a:tr h="496752">
                <a:tc>
                  <a:txBody>
                    <a:bodyPr/>
                    <a:lstStyle/>
                    <a:p>
                      <a:pPr marL="0" marR="0">
                        <a:spcBef>
                          <a:spcPts val="0"/>
                        </a:spcBef>
                        <a:spcAft>
                          <a:spcPts val="0"/>
                        </a:spcAft>
                      </a:pPr>
                      <a:r>
                        <a:rPr lang="en-US" sz="1600" dirty="0">
                          <a:effectLst/>
                        </a:rPr>
                        <a:t>York County Community College provides programs which advance cultural, economic, and workforce development</a:t>
                      </a:r>
                      <a:endParaRPr lang="en-US" sz="1600" dirty="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40</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a:effectLst/>
                        </a:rPr>
                        <a:t>59</a:t>
                      </a:r>
                      <a:endParaRPr lang="en-US" sz="1600">
                        <a:effectLst/>
                        <a:latin typeface="Times New Roman"/>
                        <a:ea typeface="Times New Roman"/>
                      </a:endParaRPr>
                    </a:p>
                  </a:txBody>
                  <a:tcPr marL="62094" marR="62094" marT="0" marB="0" anchor="ctr"/>
                </a:tc>
                <a:tc>
                  <a:txBody>
                    <a:bodyPr/>
                    <a:lstStyle/>
                    <a:p>
                      <a:pPr marL="0" marR="0" algn="ctr">
                        <a:spcBef>
                          <a:spcPts val="0"/>
                        </a:spcBef>
                        <a:spcAft>
                          <a:spcPts val="0"/>
                        </a:spcAft>
                      </a:pPr>
                      <a:r>
                        <a:rPr lang="en-US" sz="1600" dirty="0">
                          <a:effectLst/>
                        </a:rPr>
                        <a:t>1</a:t>
                      </a:r>
                      <a:endParaRPr lang="en-US" sz="1600" dirty="0">
                        <a:effectLst/>
                        <a:latin typeface="Times New Roman"/>
                        <a:ea typeface="Times New Roman"/>
                      </a:endParaRPr>
                    </a:p>
                  </a:txBody>
                  <a:tcPr marL="62094" marR="62094" marT="0" marB="0" anchor="ctr"/>
                </a:tc>
              </a:tr>
            </a:tbl>
          </a:graphicData>
        </a:graphic>
      </p:graphicFrame>
    </p:spTree>
    <p:extLst>
      <p:ext uri="{BB962C8B-B14F-4D97-AF65-F5344CB8AC3E}">
        <p14:creationId xmlns:p14="http://schemas.microsoft.com/office/powerpoint/2010/main" val="27622277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13</a:t>
            </a:r>
            <a:endParaRPr lang="en-US" dirty="0"/>
          </a:p>
        </p:txBody>
      </p:sp>
      <p:sp>
        <p:nvSpPr>
          <p:cNvPr id="3" name="Content Placeholder 2"/>
          <p:cNvSpPr>
            <a:spLocks noGrp="1"/>
          </p:cNvSpPr>
          <p:nvPr>
            <p:ph idx="1"/>
          </p:nvPr>
        </p:nvSpPr>
        <p:spPr>
          <a:xfrm>
            <a:off x="457200" y="1447800"/>
            <a:ext cx="8229600" cy="4329260"/>
          </a:xfrm>
        </p:spPr>
        <p:txBody>
          <a:bodyPr/>
          <a:lstStyle/>
          <a:p>
            <a:r>
              <a:rPr lang="en-US" b="1" dirty="0"/>
              <a:t>It is very important for York County Community College to capture and </a:t>
            </a:r>
            <a:r>
              <a:rPr lang="en-US" b="1" dirty="0">
                <a:solidFill>
                  <a:srgbClr val="FF0000"/>
                </a:solidFill>
              </a:rPr>
              <a:t>respond immediately to inquiries </a:t>
            </a:r>
            <a:r>
              <a:rPr lang="en-US" b="1" dirty="0"/>
              <a:t>that surface through its website, as many of its competitors have become most skillful in doing so. Additionally, the College should </a:t>
            </a:r>
            <a:r>
              <a:rPr lang="en-US" b="1" dirty="0">
                <a:solidFill>
                  <a:srgbClr val="FF0000"/>
                </a:solidFill>
              </a:rPr>
              <a:t>increase on-campus recruitment activities</a:t>
            </a:r>
            <a:r>
              <a:rPr lang="en-US" b="1" dirty="0"/>
              <a:t>, as this is an effective recruitment tool.  York County Community College is also encouraged to </a:t>
            </a:r>
            <a:r>
              <a:rPr lang="en-US" b="1" dirty="0">
                <a:solidFill>
                  <a:srgbClr val="FF0000"/>
                </a:solidFill>
              </a:rPr>
              <a:t>improve its website tools for more timely response to </a:t>
            </a:r>
            <a:r>
              <a:rPr lang="en-US" b="1" dirty="0" smtClean="0">
                <a:solidFill>
                  <a:srgbClr val="FF0000"/>
                </a:solidFill>
              </a:rPr>
              <a:t>inquiries</a:t>
            </a:r>
            <a:r>
              <a:rPr lang="en-US" b="1" dirty="0"/>
              <a:t>,</a:t>
            </a:r>
            <a:r>
              <a:rPr lang="en-US" b="1" i="1" dirty="0"/>
              <a:t> </a:t>
            </a:r>
            <a:r>
              <a:rPr lang="en-US" b="1" dirty="0"/>
              <a:t>and explore additional methods of recruitment that will bring potential students to the campus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48</a:t>
            </a:fld>
            <a:endParaRPr lang="en-US" dirty="0"/>
          </a:p>
        </p:txBody>
      </p:sp>
    </p:spTree>
    <p:extLst>
      <p:ext uri="{BB962C8B-B14F-4D97-AF65-F5344CB8AC3E}">
        <p14:creationId xmlns:p14="http://schemas.microsoft.com/office/powerpoint/2010/main" val="41629395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Inquiry Method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767278"/>
              </p:ext>
            </p:extLst>
          </p:nvPr>
        </p:nvGraphicFramePr>
        <p:xfrm>
          <a:off x="0" y="1447800"/>
          <a:ext cx="9067800" cy="46783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49</a:t>
            </a:fld>
            <a:endParaRPr lang="en-US" dirty="0"/>
          </a:p>
        </p:txBody>
      </p:sp>
    </p:spTree>
    <p:extLst>
      <p:ext uri="{BB962C8B-B14F-4D97-AF65-F5344CB8AC3E}">
        <p14:creationId xmlns:p14="http://schemas.microsoft.com/office/powerpoint/2010/main" val="3386335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94360" y="572423"/>
            <a:ext cx="7772400" cy="880110"/>
          </a:xfrm>
        </p:spPr>
        <p:txBody>
          <a:bodyPr/>
          <a:lstStyle/>
          <a:p>
            <a:r>
              <a:rPr lang="en-US" dirty="0" smtClean="0"/>
              <a:t>Sample</a:t>
            </a:r>
          </a:p>
        </p:txBody>
      </p:sp>
      <p:sp>
        <p:nvSpPr>
          <p:cNvPr id="32771" name="Content Placeholder 2"/>
          <p:cNvSpPr>
            <a:spLocks noGrp="1"/>
          </p:cNvSpPr>
          <p:nvPr>
            <p:ph idx="1"/>
          </p:nvPr>
        </p:nvSpPr>
        <p:spPr>
          <a:xfrm>
            <a:off x="594360" y="1481573"/>
            <a:ext cx="8126128" cy="4366260"/>
          </a:xfrm>
        </p:spPr>
        <p:txBody>
          <a:bodyPr>
            <a:normAutofit/>
          </a:bodyPr>
          <a:lstStyle/>
          <a:p>
            <a:pPr>
              <a:spcAft>
                <a:spcPts val="1200"/>
              </a:spcAft>
            </a:pPr>
            <a:r>
              <a:rPr lang="en-US" dirty="0" smtClean="0"/>
              <a:t>20 companies/organizations </a:t>
            </a:r>
          </a:p>
          <a:p>
            <a:pPr>
              <a:spcAft>
                <a:spcPts val="1200"/>
              </a:spcAft>
            </a:pPr>
            <a:r>
              <a:rPr lang="en-US" dirty="0" smtClean="0"/>
              <a:t>Geography: Maine</a:t>
            </a:r>
            <a:endParaRPr lang="en-US" sz="1800" dirty="0"/>
          </a:p>
          <a:p>
            <a:pPr>
              <a:spcBef>
                <a:spcPct val="0"/>
              </a:spcBef>
              <a:spcAft>
                <a:spcPts val="1200"/>
              </a:spcAft>
            </a:pPr>
            <a:r>
              <a:rPr lang="en-US" dirty="0"/>
              <a:t>Callers identify that they are calling on behalf of </a:t>
            </a:r>
            <a:r>
              <a:rPr lang="en-US" dirty="0" smtClean="0"/>
              <a:t>YCCC</a:t>
            </a:r>
            <a:endParaRPr lang="en-US" dirty="0"/>
          </a:p>
          <a:p>
            <a:pPr>
              <a:spcBef>
                <a:spcPct val="0"/>
              </a:spcBef>
              <a:spcAft>
                <a:spcPts val="1200"/>
              </a:spcAft>
            </a:pPr>
            <a:r>
              <a:rPr lang="en-US" dirty="0"/>
              <a:t>Interview target: VP for Human Resources or </a:t>
            </a:r>
            <a:r>
              <a:rPr lang="en-US" dirty="0" smtClean="0"/>
              <a:t>         person </a:t>
            </a:r>
            <a:r>
              <a:rPr lang="en-US" dirty="0"/>
              <a:t>responsible for employee education and </a:t>
            </a:r>
            <a:r>
              <a:rPr lang="en-US" dirty="0" smtClean="0"/>
              <a:t>training</a:t>
            </a:r>
            <a:endParaRPr lang="en-US" dirty="0"/>
          </a:p>
        </p:txBody>
      </p:sp>
      <p:sp>
        <p:nvSpPr>
          <p:cNvPr id="2" name="Date Placeholder 1"/>
          <p:cNvSpPr>
            <a:spLocks noGrp="1"/>
          </p:cNvSpPr>
          <p:nvPr>
            <p:ph type="dt" sz="half" idx="10"/>
          </p:nvPr>
        </p:nvSpPr>
        <p:spPr/>
        <p:txBody>
          <a:bodyPr/>
          <a:lstStyle/>
          <a:p>
            <a:r>
              <a:rPr lang="en-US" dirty="0" smtClean="0"/>
              <a:t>1/28/2014</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5D79AD74-B5E7-7347-B99A-944503EA8008}" type="slidenum">
              <a:rPr lang="en-US" smtClean="0"/>
              <a:pPr/>
              <a:t>5</a:t>
            </a:fld>
            <a:endParaRPr lang="en-US" dirty="0"/>
          </a:p>
        </p:txBody>
      </p:sp>
      <p:sp>
        <p:nvSpPr>
          <p:cNvPr id="9" name="TextBox 8"/>
          <p:cNvSpPr txBox="1"/>
          <p:nvPr/>
        </p:nvSpPr>
        <p:spPr>
          <a:xfrm>
            <a:off x="5409398" y="115502"/>
            <a:ext cx="3570973" cy="461665"/>
          </a:xfrm>
          <a:prstGeom prst="rect">
            <a:avLst/>
          </a:prstGeom>
          <a:noFill/>
        </p:spPr>
        <p:txBody>
          <a:bodyPr wrap="square" rtlCol="0">
            <a:spAutoFit/>
          </a:bodyPr>
          <a:lstStyle/>
          <a:p>
            <a:pPr algn="ctr"/>
            <a:r>
              <a:rPr lang="en-US" sz="2400" dirty="0" smtClean="0">
                <a:solidFill>
                  <a:schemeClr val="accent6"/>
                </a:solidFill>
                <a:latin typeface="Georgia" pitchFamily="18" charset="0"/>
              </a:rPr>
              <a:t>Employers</a:t>
            </a:r>
            <a:endParaRPr lang="en-US" sz="2400" dirty="0">
              <a:solidFill>
                <a:schemeClr val="accent6"/>
              </a:solidFill>
              <a:latin typeface="Georgia" pitchFamily="18" charset="0"/>
            </a:endParaRPr>
          </a:p>
        </p:txBody>
      </p:sp>
    </p:spTree>
    <p:extLst>
      <p:ext uri="{BB962C8B-B14F-4D97-AF65-F5344CB8AC3E}">
        <p14:creationId xmlns:p14="http://schemas.microsoft.com/office/powerpoint/2010/main" val="674485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Time Until Follow-up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3834596"/>
              </p:ext>
            </p:extLst>
          </p:nvPr>
        </p:nvGraphicFramePr>
        <p:xfrm>
          <a:off x="0" y="1797050"/>
          <a:ext cx="8686800" cy="432911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50</a:t>
            </a:fld>
            <a:endParaRPr lang="en-US" dirty="0"/>
          </a:p>
        </p:txBody>
      </p:sp>
      <p:sp>
        <p:nvSpPr>
          <p:cNvPr id="7" name="Rectangle 6"/>
          <p:cNvSpPr/>
          <p:nvPr/>
        </p:nvSpPr>
        <p:spPr>
          <a:xfrm>
            <a:off x="137160" y="1905000"/>
            <a:ext cx="2910840" cy="411480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33403721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1850"/>
            <a:ext cx="9144000" cy="692150"/>
          </a:xfrm>
        </p:spPr>
        <p:txBody>
          <a:bodyPr/>
          <a:lstStyle/>
          <a:p>
            <a:r>
              <a:rPr lang="en-US" dirty="0" smtClean="0"/>
              <a:t>Satisfaction with Contact from York County Community College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51</a:t>
            </a:fld>
            <a:endParaRPr lang="en-US" dirty="0"/>
          </a:p>
        </p:txBody>
      </p:sp>
      <p:graphicFrame>
        <p:nvGraphicFramePr>
          <p:cNvPr id="9" name="Chart 8"/>
          <p:cNvGraphicFramePr/>
          <p:nvPr>
            <p:extLst>
              <p:ext uri="{D42A27DB-BD31-4B8C-83A1-F6EECF244321}">
                <p14:modId xmlns:p14="http://schemas.microsoft.com/office/powerpoint/2010/main" val="1530219582"/>
              </p:ext>
            </p:extLst>
          </p:nvPr>
        </p:nvGraphicFramePr>
        <p:xfrm>
          <a:off x="152400" y="1600200"/>
          <a:ext cx="8686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791200" y="1981200"/>
            <a:ext cx="2819400" cy="461665"/>
          </a:xfrm>
          <a:prstGeom prst="rect">
            <a:avLst/>
          </a:prstGeom>
          <a:noFill/>
        </p:spPr>
        <p:txBody>
          <a:bodyPr wrap="square" rtlCol="0">
            <a:spAutoFit/>
          </a:bodyPr>
          <a:lstStyle/>
          <a:p>
            <a:r>
              <a:rPr lang="en-US" sz="2400" dirty="0" smtClean="0"/>
              <a:t>Average Rating: 3.4</a:t>
            </a:r>
            <a:endParaRPr lang="en-US" sz="2400" dirty="0"/>
          </a:p>
        </p:txBody>
      </p:sp>
    </p:spTree>
    <p:extLst>
      <p:ext uri="{BB962C8B-B14F-4D97-AF65-F5344CB8AC3E}">
        <p14:creationId xmlns:p14="http://schemas.microsoft.com/office/powerpoint/2010/main" val="22532792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14</a:t>
            </a:r>
            <a:endParaRPr lang="en-US" dirty="0"/>
          </a:p>
        </p:txBody>
      </p:sp>
      <p:sp>
        <p:nvSpPr>
          <p:cNvPr id="3" name="Content Placeholder 2"/>
          <p:cNvSpPr>
            <a:spLocks noGrp="1"/>
          </p:cNvSpPr>
          <p:nvPr>
            <p:ph idx="1"/>
          </p:nvPr>
        </p:nvSpPr>
        <p:spPr>
          <a:xfrm>
            <a:off x="457200" y="1447800"/>
            <a:ext cx="8229600" cy="4329260"/>
          </a:xfrm>
        </p:spPr>
        <p:txBody>
          <a:bodyPr/>
          <a:lstStyle/>
          <a:p>
            <a:r>
              <a:rPr lang="en-US" b="1" dirty="0"/>
              <a:t>York County Community College should consider ways to enhance its outreach by focusing resources on </a:t>
            </a:r>
            <a:r>
              <a:rPr lang="en-US" b="1" dirty="0">
                <a:solidFill>
                  <a:srgbClr val="FF0000"/>
                </a:solidFill>
              </a:rPr>
              <a:t>search engine optimization </a:t>
            </a:r>
            <a:r>
              <a:rPr lang="en-US" b="1" dirty="0"/>
              <a:t>– SEO – (ensuring that YCCC is among the top results of a college search on Google), as well regularly advancing the College website, as this is a key and vital source of information. York County Community College should also </a:t>
            </a:r>
            <a:r>
              <a:rPr lang="en-US" b="1" dirty="0">
                <a:solidFill>
                  <a:srgbClr val="FF0000"/>
                </a:solidFill>
              </a:rPr>
              <a:t>increase activities to improve awareness among those already familiar with the College</a:t>
            </a:r>
            <a:r>
              <a:rPr lang="en-US" b="1" dirty="0"/>
              <a:t>, as they can spread word of mouth awareness among friends and family.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52</a:t>
            </a:fld>
            <a:endParaRPr lang="en-US" dirty="0"/>
          </a:p>
        </p:txBody>
      </p:sp>
    </p:spTree>
    <p:extLst>
      <p:ext uri="{BB962C8B-B14F-4D97-AF65-F5344CB8AC3E}">
        <p14:creationId xmlns:p14="http://schemas.microsoft.com/office/powerpoint/2010/main" val="41629395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15</a:t>
            </a:r>
            <a:endParaRPr lang="en-US" dirty="0"/>
          </a:p>
        </p:txBody>
      </p:sp>
      <p:sp>
        <p:nvSpPr>
          <p:cNvPr id="3" name="Content Placeholder 2"/>
          <p:cNvSpPr>
            <a:spLocks noGrp="1"/>
          </p:cNvSpPr>
          <p:nvPr>
            <p:ph idx="1"/>
          </p:nvPr>
        </p:nvSpPr>
        <p:spPr/>
        <p:txBody>
          <a:bodyPr/>
          <a:lstStyle/>
          <a:p>
            <a:r>
              <a:rPr lang="en-US" b="1" dirty="0"/>
              <a:t>York County Community College’s website must be optimized as a college search tool for prospective students</a:t>
            </a:r>
            <a:r>
              <a:rPr lang="en-US" dirty="0"/>
              <a:t>. </a:t>
            </a:r>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53</a:t>
            </a:fld>
            <a:endParaRPr lang="en-US" dirty="0"/>
          </a:p>
        </p:txBody>
      </p:sp>
    </p:spTree>
    <p:extLst>
      <p:ext uri="{BB962C8B-B14F-4D97-AF65-F5344CB8AC3E}">
        <p14:creationId xmlns:p14="http://schemas.microsoft.com/office/powerpoint/2010/main" val="41629395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92150"/>
          </a:xfrm>
        </p:spPr>
        <p:txBody>
          <a:bodyPr/>
          <a:lstStyle/>
          <a:p>
            <a:r>
              <a:rPr lang="en-US" dirty="0" smtClean="0"/>
              <a:t>Information Sources about York County Community College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331476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54</a:t>
            </a:fld>
            <a:endParaRPr lang="en-US" dirty="0"/>
          </a:p>
        </p:txBody>
      </p:sp>
    </p:spTree>
    <p:extLst>
      <p:ext uri="{BB962C8B-B14F-4D97-AF65-F5344CB8AC3E}">
        <p14:creationId xmlns:p14="http://schemas.microsoft.com/office/powerpoint/2010/main" val="42702820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92150"/>
          </a:xfrm>
        </p:spPr>
        <p:txBody>
          <a:bodyPr/>
          <a:lstStyle/>
          <a:p>
            <a:r>
              <a:rPr lang="en-US" dirty="0"/>
              <a:t>Online Information Gathering Methods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90637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55</a:t>
            </a:fld>
            <a:endParaRPr lang="en-US" dirty="0"/>
          </a:p>
        </p:txBody>
      </p:sp>
    </p:spTree>
    <p:extLst>
      <p:ext uri="{BB962C8B-B14F-4D97-AF65-F5344CB8AC3E}">
        <p14:creationId xmlns:p14="http://schemas.microsoft.com/office/powerpoint/2010/main" val="851605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92150"/>
          </a:xfrm>
        </p:spPr>
        <p:txBody>
          <a:bodyPr/>
          <a:lstStyle/>
          <a:p>
            <a:r>
              <a:rPr lang="en-US" dirty="0" smtClean="0"/>
              <a:t>Offline Information Gathering Methods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4506328"/>
              </p:ext>
            </p:extLst>
          </p:nvPr>
        </p:nvGraphicFramePr>
        <p:xfrm>
          <a:off x="457200" y="1600200"/>
          <a:ext cx="85344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56</a:t>
            </a:fld>
            <a:endParaRPr lang="en-US" dirty="0"/>
          </a:p>
        </p:txBody>
      </p:sp>
    </p:spTree>
    <p:extLst>
      <p:ext uri="{BB962C8B-B14F-4D97-AF65-F5344CB8AC3E}">
        <p14:creationId xmlns:p14="http://schemas.microsoft.com/office/powerpoint/2010/main" val="24125721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16</a:t>
            </a:r>
            <a:endParaRPr lang="en-US" dirty="0"/>
          </a:p>
        </p:txBody>
      </p:sp>
      <p:sp>
        <p:nvSpPr>
          <p:cNvPr id="3" name="Content Placeholder 2"/>
          <p:cNvSpPr>
            <a:spLocks noGrp="1"/>
          </p:cNvSpPr>
          <p:nvPr>
            <p:ph idx="1"/>
          </p:nvPr>
        </p:nvSpPr>
        <p:spPr/>
        <p:txBody>
          <a:bodyPr/>
          <a:lstStyle/>
          <a:p>
            <a:r>
              <a:rPr lang="en-US" b="1" dirty="0"/>
              <a:t>York County Community College should, in particular, study and evaluate key value propositions disseminated by the University of New Hampshire, Southern New Hampshire University, and Southern Maine Community College and determine whether these can be used by the College to successfully recruit students who inquire or apply to these institutions in addition to York County Community College. </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57</a:t>
            </a:fld>
            <a:endParaRPr lang="en-US" dirty="0"/>
          </a:p>
        </p:txBody>
      </p:sp>
    </p:spTree>
    <p:extLst>
      <p:ext uri="{BB962C8B-B14F-4D97-AF65-F5344CB8AC3E}">
        <p14:creationId xmlns:p14="http://schemas.microsoft.com/office/powerpoint/2010/main" val="24562272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050"/>
            <a:ext cx="8229600" cy="692150"/>
          </a:xfrm>
        </p:spPr>
        <p:txBody>
          <a:bodyPr/>
          <a:lstStyle/>
          <a:p>
            <a:r>
              <a:rPr lang="en-US" dirty="0" smtClean="0"/>
              <a:t>Opinions and Familiarity with Nominated Institutions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5765234"/>
              </p:ext>
            </p:extLst>
          </p:nvPr>
        </p:nvGraphicFramePr>
        <p:xfrm>
          <a:off x="152400" y="2057400"/>
          <a:ext cx="8762999" cy="3566160"/>
        </p:xfrm>
        <a:graphic>
          <a:graphicData uri="http://schemas.openxmlformats.org/drawingml/2006/table">
            <a:tbl>
              <a:tblPr firstRow="1" firstCol="1" bandRow="1">
                <a:tableStyleId>{5C22544A-7EE6-4342-B048-85BDC9FD1C3A}</a:tableStyleId>
              </a:tblPr>
              <a:tblGrid>
                <a:gridCol w="3693271"/>
                <a:gridCol w="1308317"/>
                <a:gridCol w="1308317"/>
                <a:gridCol w="1226547"/>
                <a:gridCol w="1226547"/>
              </a:tblGrid>
              <a:tr h="177165">
                <a:tc rowSpan="2">
                  <a:txBody>
                    <a:bodyPr/>
                    <a:lstStyle/>
                    <a:p>
                      <a:pPr marL="0" marR="0">
                        <a:spcBef>
                          <a:spcPts val="0"/>
                        </a:spcBef>
                        <a:spcAft>
                          <a:spcPts val="0"/>
                        </a:spcAft>
                      </a:pPr>
                      <a:r>
                        <a:rPr lang="en-US" sz="1800" dirty="0">
                          <a:effectLst/>
                        </a:rPr>
                        <a:t>Institutions</a:t>
                      </a:r>
                      <a:endParaRPr lang="en-US" sz="1800" dirty="0">
                        <a:effectLst/>
                        <a:latin typeface="Times New Roman"/>
                        <a:ea typeface="Times New Roman"/>
                      </a:endParaRPr>
                    </a:p>
                  </a:txBody>
                  <a:tcPr marL="68580" marR="68580" marT="0" marB="0" anchor="ctr"/>
                </a:tc>
                <a:tc gridSpan="4">
                  <a:txBody>
                    <a:bodyPr/>
                    <a:lstStyle/>
                    <a:p>
                      <a:pPr marL="0" marR="0" algn="ctr">
                        <a:spcBef>
                          <a:spcPts val="0"/>
                        </a:spcBef>
                        <a:spcAft>
                          <a:spcPts val="0"/>
                        </a:spcAft>
                      </a:pPr>
                      <a:r>
                        <a:rPr lang="en-US" sz="1800">
                          <a:effectLst/>
                        </a:rPr>
                        <a:t>Percent of Undergraduate Students</a:t>
                      </a:r>
                      <a:endParaRPr lang="en-US" sz="18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01955">
                <a:tc vMerge="1">
                  <a:txBody>
                    <a:bodyPr/>
                    <a:lstStyle/>
                    <a:p>
                      <a:endParaRPr lang="en-US"/>
                    </a:p>
                  </a:txBody>
                  <a:tcPr/>
                </a:tc>
                <a:tc>
                  <a:txBody>
                    <a:bodyPr/>
                    <a:lstStyle/>
                    <a:p>
                      <a:pPr marL="0" marR="0" algn="ctr">
                        <a:spcBef>
                          <a:spcPts val="0"/>
                        </a:spcBef>
                        <a:spcAft>
                          <a:spcPts val="0"/>
                        </a:spcAft>
                      </a:pPr>
                      <a:r>
                        <a:rPr lang="en-US" sz="1800">
                          <a:effectLst/>
                        </a:rPr>
                        <a:t>Very Attractive</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Somewhat Attractive</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Not </a:t>
                      </a:r>
                    </a:p>
                    <a:p>
                      <a:pPr marL="0" marR="0" algn="ctr">
                        <a:spcBef>
                          <a:spcPts val="0"/>
                        </a:spcBef>
                        <a:spcAft>
                          <a:spcPts val="0"/>
                        </a:spcAft>
                      </a:pPr>
                      <a:r>
                        <a:rPr lang="en-US" sz="1800">
                          <a:effectLst/>
                        </a:rPr>
                        <a:t>Attractive</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Able to Rate</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University of New Hampshire-Durham</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   44%</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42%</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14%</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   81%</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University of Southern Maine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36</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18</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79</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Southern New Hampshire University</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16</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73</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University of New England</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24</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62</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Southern Maine Community College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45</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30</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56</a:t>
                      </a:r>
                      <a:endParaRPr lang="en-US" sz="180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a:effectLst/>
                        </a:rPr>
                        <a:t>Great Bay Community College</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24</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40</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56</a:t>
                      </a:r>
                      <a:endParaRPr lang="en-US" sz="1800" dirty="0">
                        <a:effectLst/>
                        <a:latin typeface="Times New Roman"/>
                        <a:ea typeface="Times New Roman"/>
                      </a:endParaRPr>
                    </a:p>
                  </a:txBody>
                  <a:tcPr marL="68580" marR="68580" marT="0" marB="0" anchor="ctr"/>
                </a:tc>
              </a:tr>
              <a:tr h="200660">
                <a:tc>
                  <a:txBody>
                    <a:bodyPr/>
                    <a:lstStyle/>
                    <a:p>
                      <a:pPr marL="0" marR="0">
                        <a:spcBef>
                          <a:spcPts val="0"/>
                        </a:spcBef>
                        <a:spcAft>
                          <a:spcPts val="0"/>
                        </a:spcAft>
                      </a:pPr>
                      <a:r>
                        <a:rPr lang="en-US" sz="1800" b="1" dirty="0">
                          <a:solidFill>
                            <a:schemeClr val="bg1"/>
                          </a:solidFill>
                          <a:effectLst/>
                        </a:rPr>
                        <a:t>York County Community College</a:t>
                      </a:r>
                      <a:endParaRPr lang="en-US" sz="1800" b="1" dirty="0">
                        <a:solidFill>
                          <a:schemeClr val="bg1"/>
                        </a:solidFill>
                        <a:effectLst/>
                        <a:latin typeface="Times New Roman"/>
                        <a:ea typeface="Times New Roman"/>
                      </a:endParaRPr>
                    </a:p>
                  </a:txBody>
                  <a:tcPr marL="68580" marR="68580" marT="0" marB="0" anchor="ctr">
                    <a:solidFill>
                      <a:srgbClr val="FF0000"/>
                    </a:solidFill>
                  </a:tcPr>
                </a:tc>
                <a:tc>
                  <a:txBody>
                    <a:bodyPr/>
                    <a:lstStyle/>
                    <a:p>
                      <a:pPr marL="0" marR="0" algn="ctr">
                        <a:spcBef>
                          <a:spcPts val="0"/>
                        </a:spcBef>
                        <a:spcAft>
                          <a:spcPts val="0"/>
                        </a:spcAft>
                      </a:pPr>
                      <a:r>
                        <a:rPr lang="en-US" sz="1800" b="1" dirty="0">
                          <a:solidFill>
                            <a:schemeClr val="bg1"/>
                          </a:solidFill>
                          <a:effectLst/>
                        </a:rPr>
                        <a:t>21</a:t>
                      </a:r>
                      <a:endParaRPr lang="en-US" sz="1800" b="1" dirty="0">
                        <a:solidFill>
                          <a:schemeClr val="bg1"/>
                        </a:solidFill>
                        <a:effectLst/>
                        <a:latin typeface="Times New Roman"/>
                        <a:ea typeface="Times New Roman"/>
                      </a:endParaRPr>
                    </a:p>
                  </a:txBody>
                  <a:tcPr marL="68580" marR="68580" marT="0" marB="0" anchor="ctr">
                    <a:solidFill>
                      <a:srgbClr val="FF0000"/>
                    </a:solidFill>
                  </a:tcPr>
                </a:tc>
                <a:tc>
                  <a:txBody>
                    <a:bodyPr/>
                    <a:lstStyle/>
                    <a:p>
                      <a:pPr marL="0" marR="0" algn="ctr">
                        <a:spcBef>
                          <a:spcPts val="0"/>
                        </a:spcBef>
                        <a:spcAft>
                          <a:spcPts val="0"/>
                        </a:spcAft>
                      </a:pPr>
                      <a:r>
                        <a:rPr lang="en-US" sz="1800" b="1" dirty="0">
                          <a:solidFill>
                            <a:schemeClr val="bg1"/>
                          </a:solidFill>
                          <a:effectLst/>
                        </a:rPr>
                        <a:t>46</a:t>
                      </a:r>
                      <a:endParaRPr lang="en-US" sz="1800" b="1" dirty="0">
                        <a:solidFill>
                          <a:schemeClr val="bg1"/>
                        </a:solidFill>
                        <a:effectLst/>
                        <a:latin typeface="Times New Roman"/>
                        <a:ea typeface="Times New Roman"/>
                      </a:endParaRPr>
                    </a:p>
                  </a:txBody>
                  <a:tcPr marL="68580" marR="68580" marT="0" marB="0" anchor="ctr">
                    <a:solidFill>
                      <a:srgbClr val="FF0000"/>
                    </a:solidFill>
                  </a:tcPr>
                </a:tc>
                <a:tc>
                  <a:txBody>
                    <a:bodyPr/>
                    <a:lstStyle/>
                    <a:p>
                      <a:pPr marL="0" marR="0" algn="ctr">
                        <a:spcBef>
                          <a:spcPts val="0"/>
                        </a:spcBef>
                        <a:spcAft>
                          <a:spcPts val="0"/>
                        </a:spcAft>
                      </a:pPr>
                      <a:r>
                        <a:rPr lang="en-US" sz="1800" b="1" dirty="0">
                          <a:solidFill>
                            <a:schemeClr val="bg1"/>
                          </a:solidFill>
                          <a:effectLst/>
                        </a:rPr>
                        <a:t>34</a:t>
                      </a:r>
                      <a:endParaRPr lang="en-US" sz="1800" b="1" dirty="0">
                        <a:solidFill>
                          <a:schemeClr val="bg1"/>
                        </a:solidFill>
                        <a:effectLst/>
                        <a:latin typeface="Times New Roman"/>
                        <a:ea typeface="Times New Roman"/>
                      </a:endParaRPr>
                    </a:p>
                  </a:txBody>
                  <a:tcPr marL="68580" marR="68580" marT="0" marB="0" anchor="ctr">
                    <a:solidFill>
                      <a:srgbClr val="FF0000"/>
                    </a:solidFill>
                  </a:tcPr>
                </a:tc>
                <a:tc>
                  <a:txBody>
                    <a:bodyPr/>
                    <a:lstStyle/>
                    <a:p>
                      <a:pPr marL="0" marR="0" algn="ctr">
                        <a:spcBef>
                          <a:spcPts val="0"/>
                        </a:spcBef>
                        <a:spcAft>
                          <a:spcPts val="0"/>
                        </a:spcAft>
                      </a:pPr>
                      <a:r>
                        <a:rPr lang="en-US" sz="1800" b="1" dirty="0">
                          <a:solidFill>
                            <a:schemeClr val="bg1"/>
                          </a:solidFill>
                          <a:effectLst/>
                        </a:rPr>
                        <a:t>60</a:t>
                      </a:r>
                      <a:endParaRPr lang="en-US" sz="1800" b="1" dirty="0">
                        <a:solidFill>
                          <a:schemeClr val="bg1"/>
                        </a:solidFill>
                        <a:effectLst/>
                        <a:latin typeface="Times New Roman"/>
                        <a:ea typeface="Times New Roman"/>
                      </a:endParaRPr>
                    </a:p>
                  </a:txBody>
                  <a:tcPr marL="68580" marR="68580" marT="0" marB="0" anchor="ctr">
                    <a:solidFill>
                      <a:srgbClr val="FF0000"/>
                    </a:solidFill>
                  </a:tcPr>
                </a:tc>
              </a:tr>
              <a:tr h="200660">
                <a:tc>
                  <a:txBody>
                    <a:bodyPr/>
                    <a:lstStyle/>
                    <a:p>
                      <a:pPr marL="0" marR="0">
                        <a:spcBef>
                          <a:spcPts val="0"/>
                        </a:spcBef>
                        <a:spcAft>
                          <a:spcPts val="0"/>
                        </a:spcAft>
                      </a:pPr>
                      <a:r>
                        <a:rPr lang="en-US" sz="1800">
                          <a:effectLst/>
                        </a:rPr>
                        <a:t>Granite State University</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17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46</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37</a:t>
                      </a:r>
                      <a:endParaRPr lang="en-US" sz="18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a:effectLst/>
                        </a:rPr>
                        <a:t>46</a:t>
                      </a:r>
                      <a:endParaRPr lang="en-US" sz="1800" dirty="0">
                        <a:effectLst/>
                        <a:latin typeface="Times New Roman"/>
                        <a:ea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58</a:t>
            </a:fld>
            <a:endParaRPr lang="en-US" dirty="0"/>
          </a:p>
        </p:txBody>
      </p:sp>
    </p:spTree>
    <p:extLst>
      <p:ext uri="{BB962C8B-B14F-4D97-AF65-F5344CB8AC3E}">
        <p14:creationId xmlns:p14="http://schemas.microsoft.com/office/powerpoint/2010/main" val="18575249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692150"/>
          </a:xfrm>
        </p:spPr>
        <p:txBody>
          <a:bodyPr/>
          <a:lstStyle/>
          <a:p>
            <a:pPr algn="ctr"/>
            <a:r>
              <a:rPr lang="en-US" dirty="0" smtClean="0"/>
              <a:t>Employers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59</a:t>
            </a:fld>
            <a:endParaRPr lang="en-US" dirty="0"/>
          </a:p>
        </p:txBody>
      </p:sp>
    </p:spTree>
    <p:extLst>
      <p:ext uri="{BB962C8B-B14F-4D97-AF65-F5344CB8AC3E}">
        <p14:creationId xmlns:p14="http://schemas.microsoft.com/office/powerpoint/2010/main" val="185358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94360" y="572423"/>
            <a:ext cx="7772400" cy="880110"/>
          </a:xfrm>
        </p:spPr>
        <p:txBody>
          <a:bodyPr/>
          <a:lstStyle/>
          <a:p>
            <a:r>
              <a:rPr lang="en-US" dirty="0" smtClean="0"/>
              <a:t>Sample</a:t>
            </a:r>
          </a:p>
        </p:txBody>
      </p:sp>
      <p:sp>
        <p:nvSpPr>
          <p:cNvPr id="32771" name="Content Placeholder 2"/>
          <p:cNvSpPr>
            <a:spLocks noGrp="1"/>
          </p:cNvSpPr>
          <p:nvPr>
            <p:ph idx="1"/>
          </p:nvPr>
        </p:nvSpPr>
        <p:spPr>
          <a:xfrm>
            <a:off x="594360" y="1481573"/>
            <a:ext cx="8126128" cy="4366260"/>
          </a:xfrm>
        </p:spPr>
        <p:txBody>
          <a:bodyPr>
            <a:normAutofit/>
          </a:bodyPr>
          <a:lstStyle/>
          <a:p>
            <a:pPr>
              <a:spcAft>
                <a:spcPts val="1200"/>
              </a:spcAft>
            </a:pPr>
            <a:r>
              <a:rPr lang="en-US" dirty="0" smtClean="0"/>
              <a:t>20 high school guidance counselors</a:t>
            </a:r>
          </a:p>
          <a:p>
            <a:pPr>
              <a:spcAft>
                <a:spcPts val="1200"/>
              </a:spcAft>
            </a:pPr>
            <a:r>
              <a:rPr lang="en-US" dirty="0" smtClean="0"/>
              <a:t>New Hampshire and Maine</a:t>
            </a:r>
          </a:p>
        </p:txBody>
      </p:sp>
      <p:sp>
        <p:nvSpPr>
          <p:cNvPr id="2" name="Date Placeholder 1"/>
          <p:cNvSpPr>
            <a:spLocks noGrp="1"/>
          </p:cNvSpPr>
          <p:nvPr>
            <p:ph type="dt" sz="half" idx="10"/>
          </p:nvPr>
        </p:nvSpPr>
        <p:spPr/>
        <p:txBody>
          <a:bodyPr/>
          <a:lstStyle/>
          <a:p>
            <a:r>
              <a:rPr lang="en-US" dirty="0" smtClean="0"/>
              <a:t>1/28/2014</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5D79AD74-B5E7-7347-B99A-944503EA8008}" type="slidenum">
              <a:rPr lang="en-US" smtClean="0"/>
              <a:pPr/>
              <a:t>6</a:t>
            </a:fld>
            <a:endParaRPr lang="en-US" dirty="0"/>
          </a:p>
        </p:txBody>
      </p:sp>
      <p:sp>
        <p:nvSpPr>
          <p:cNvPr id="9" name="TextBox 8"/>
          <p:cNvSpPr txBox="1"/>
          <p:nvPr/>
        </p:nvSpPr>
        <p:spPr>
          <a:xfrm>
            <a:off x="5409398" y="115502"/>
            <a:ext cx="3570973" cy="461665"/>
          </a:xfrm>
          <a:prstGeom prst="rect">
            <a:avLst/>
          </a:prstGeom>
          <a:noFill/>
        </p:spPr>
        <p:txBody>
          <a:bodyPr wrap="square" rtlCol="0">
            <a:spAutoFit/>
          </a:bodyPr>
          <a:lstStyle/>
          <a:p>
            <a:pPr algn="ctr"/>
            <a:r>
              <a:rPr lang="en-US" sz="2400" dirty="0" smtClean="0">
                <a:solidFill>
                  <a:schemeClr val="accent6"/>
                </a:solidFill>
                <a:latin typeface="Georgia" pitchFamily="18" charset="0"/>
              </a:rPr>
              <a:t>Guidance Counselors</a:t>
            </a:r>
            <a:endParaRPr lang="en-US" sz="2400" dirty="0">
              <a:solidFill>
                <a:schemeClr val="accent6"/>
              </a:solidFill>
              <a:latin typeface="Georgia" pitchFamily="18" charset="0"/>
            </a:endParaRPr>
          </a:p>
        </p:txBody>
      </p:sp>
    </p:spTree>
    <p:extLst>
      <p:ext uri="{BB962C8B-B14F-4D97-AF65-F5344CB8AC3E}">
        <p14:creationId xmlns:p14="http://schemas.microsoft.com/office/powerpoint/2010/main" val="397732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a:t>
            </a:r>
            <a:endParaRPr lang="en-US" dirty="0"/>
          </a:p>
        </p:txBody>
      </p:sp>
      <p:sp>
        <p:nvSpPr>
          <p:cNvPr id="3" name="Content Placeholder 2"/>
          <p:cNvSpPr>
            <a:spLocks noGrp="1"/>
          </p:cNvSpPr>
          <p:nvPr>
            <p:ph idx="1"/>
          </p:nvPr>
        </p:nvSpPr>
        <p:spPr/>
        <p:txBody>
          <a:bodyPr/>
          <a:lstStyle/>
          <a:p>
            <a:r>
              <a:rPr lang="en-US" b="1" dirty="0"/>
              <a:t>The College should identify methods to increase the level of familiarity with and understanding of the College among area employers.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60</a:t>
            </a:fld>
            <a:endParaRPr lang="en-US" dirty="0"/>
          </a:p>
        </p:txBody>
      </p:sp>
    </p:spTree>
    <p:extLst>
      <p:ext uri="{BB962C8B-B14F-4D97-AF65-F5344CB8AC3E}">
        <p14:creationId xmlns:p14="http://schemas.microsoft.com/office/powerpoint/2010/main" val="31342221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50888"/>
            <a:ext cx="8458200" cy="849312"/>
          </a:xfrm>
        </p:spPr>
        <p:txBody>
          <a:bodyPr/>
          <a:lstStyle/>
          <a:p>
            <a:r>
              <a:rPr lang="en-US" dirty="0" smtClean="0"/>
              <a:t>Familiarity with York County Community College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151570"/>
              </p:ext>
            </p:extLst>
          </p:nvPr>
        </p:nvGraphicFramePr>
        <p:xfrm>
          <a:off x="457200" y="1752600"/>
          <a:ext cx="8229600" cy="432911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61</a:t>
            </a:fld>
            <a:endParaRPr lang="en-US" dirty="0"/>
          </a:p>
        </p:txBody>
      </p:sp>
    </p:spTree>
    <p:extLst>
      <p:ext uri="{BB962C8B-B14F-4D97-AF65-F5344CB8AC3E}">
        <p14:creationId xmlns:p14="http://schemas.microsoft.com/office/powerpoint/2010/main" val="33216864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2</a:t>
            </a:r>
            <a:endParaRPr lang="en-US" dirty="0"/>
          </a:p>
        </p:txBody>
      </p:sp>
      <p:sp>
        <p:nvSpPr>
          <p:cNvPr id="3" name="Content Placeholder 2"/>
          <p:cNvSpPr>
            <a:spLocks noGrp="1"/>
          </p:cNvSpPr>
          <p:nvPr>
            <p:ph idx="1"/>
          </p:nvPr>
        </p:nvSpPr>
        <p:spPr/>
        <p:txBody>
          <a:bodyPr/>
          <a:lstStyle/>
          <a:p>
            <a:r>
              <a:rPr lang="en-US" b="1" dirty="0"/>
              <a:t>York County Community College should contact area employers directly to identify education and training needs that the College can provide, typically on site, that meet employers’ needs.</a:t>
            </a:r>
            <a:r>
              <a:rPr lang="en-US" dirty="0"/>
              <a:t> </a:t>
            </a:r>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62</a:t>
            </a:fld>
            <a:endParaRPr lang="en-US" dirty="0"/>
          </a:p>
        </p:txBody>
      </p:sp>
    </p:spTree>
    <p:extLst>
      <p:ext uri="{BB962C8B-B14F-4D97-AF65-F5344CB8AC3E}">
        <p14:creationId xmlns:p14="http://schemas.microsoft.com/office/powerpoint/2010/main" val="36926995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Ongoing Education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9172848"/>
              </p:ext>
            </p:extLst>
          </p:nvPr>
        </p:nvGraphicFramePr>
        <p:xfrm>
          <a:off x="457200" y="1797050"/>
          <a:ext cx="8229600" cy="432911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63</a:t>
            </a:fld>
            <a:endParaRPr lang="en-US" dirty="0"/>
          </a:p>
        </p:txBody>
      </p:sp>
    </p:spTree>
    <p:extLst>
      <p:ext uri="{BB962C8B-B14F-4D97-AF65-F5344CB8AC3E}">
        <p14:creationId xmlns:p14="http://schemas.microsoft.com/office/powerpoint/2010/main" val="21383956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3</a:t>
            </a:r>
            <a:endParaRPr lang="en-US" dirty="0"/>
          </a:p>
        </p:txBody>
      </p:sp>
      <p:sp>
        <p:nvSpPr>
          <p:cNvPr id="3" name="Content Placeholder 2"/>
          <p:cNvSpPr>
            <a:spLocks noGrp="1"/>
          </p:cNvSpPr>
          <p:nvPr>
            <p:ph idx="1"/>
          </p:nvPr>
        </p:nvSpPr>
        <p:spPr/>
        <p:txBody>
          <a:bodyPr/>
          <a:lstStyle/>
          <a:p>
            <a:pPr lvl="0"/>
            <a:r>
              <a:rPr lang="en-US" b="1" dirty="0"/>
              <a:t>York County Community College should develop customized non-credit offerings to appeal to area employers for their employees’ continuing education and training needs.</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64</a:t>
            </a:fld>
            <a:endParaRPr lang="en-US" dirty="0"/>
          </a:p>
        </p:txBody>
      </p:sp>
    </p:spTree>
    <p:extLst>
      <p:ext uri="{BB962C8B-B14F-4D97-AF65-F5344CB8AC3E}">
        <p14:creationId xmlns:p14="http://schemas.microsoft.com/office/powerpoint/2010/main" val="36926995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8229600" cy="692150"/>
          </a:xfrm>
        </p:spPr>
        <p:txBody>
          <a:bodyPr/>
          <a:lstStyle/>
          <a:p>
            <a:pPr marL="0" marR="0">
              <a:spcBef>
                <a:spcPts val="0"/>
              </a:spcBef>
              <a:spcAft>
                <a:spcPts val="0"/>
              </a:spcAft>
            </a:pPr>
            <a:r>
              <a:rPr lang="en-US" dirty="0"/>
              <a:t>Types of Study Employers Desire</a:t>
            </a:r>
            <a:endParaRPr lang="en-US" dirty="0">
              <a:latin typeface="Times New Roman"/>
              <a:ea typeface="Times New Roman"/>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44691873"/>
              </p:ext>
            </p:extLst>
          </p:nvPr>
        </p:nvGraphicFramePr>
        <p:xfrm>
          <a:off x="228599" y="1295400"/>
          <a:ext cx="8534402" cy="4663440"/>
        </p:xfrm>
        <a:graphic>
          <a:graphicData uri="http://schemas.openxmlformats.org/drawingml/2006/table">
            <a:tbl>
              <a:tblPr firstRow="1" firstCol="1" bandRow="1">
                <a:tableStyleId>{5C22544A-7EE6-4342-B048-85BDC9FD1C3A}</a:tableStyleId>
              </a:tblPr>
              <a:tblGrid>
                <a:gridCol w="4724401"/>
                <a:gridCol w="1143000"/>
                <a:gridCol w="1752600"/>
                <a:gridCol w="914401"/>
              </a:tblGrid>
              <a:tr h="198120">
                <a:tc rowSpan="2">
                  <a:txBody>
                    <a:bodyPr/>
                    <a:lstStyle/>
                    <a:p>
                      <a:pPr marL="0" marR="0">
                        <a:spcBef>
                          <a:spcPts val="0"/>
                        </a:spcBef>
                        <a:spcAft>
                          <a:spcPts val="0"/>
                        </a:spcAft>
                      </a:pPr>
                      <a:endParaRPr lang="en-US" sz="1800" dirty="0">
                        <a:effectLst/>
                        <a:latin typeface="Times New Roman"/>
                        <a:ea typeface="Times New Roman"/>
                      </a:endParaRPr>
                    </a:p>
                  </a:txBody>
                  <a:tcPr marL="68580" marR="68580" marT="0" marB="0" anchor="ctr"/>
                </a:tc>
                <a:tc gridSpan="3">
                  <a:txBody>
                    <a:bodyPr/>
                    <a:lstStyle/>
                    <a:p>
                      <a:pPr marL="0" marR="0" algn="ctr">
                        <a:spcBef>
                          <a:spcPts val="0"/>
                        </a:spcBef>
                        <a:spcAft>
                          <a:spcPts val="0"/>
                        </a:spcAft>
                      </a:pPr>
                      <a:r>
                        <a:rPr lang="en-US" sz="1800">
                          <a:effectLst/>
                        </a:rPr>
                        <a:t>Number of Employers</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tr>
              <a:tr h="198120">
                <a:tc vMerge="1">
                  <a:txBody>
                    <a:bodyPr/>
                    <a:lstStyle/>
                    <a:p>
                      <a:endParaRPr lang="en-US"/>
                    </a:p>
                  </a:txBody>
                  <a:tcPr/>
                </a:tc>
                <a:tc>
                  <a:txBody>
                    <a:bodyPr/>
                    <a:lstStyle/>
                    <a:p>
                      <a:pPr marL="0" marR="0" algn="ctr">
                        <a:spcBef>
                          <a:spcPts val="0"/>
                        </a:spcBef>
                        <a:spcAft>
                          <a:spcPts val="0"/>
                        </a:spcAft>
                      </a:pPr>
                      <a:r>
                        <a:rPr lang="en-US" sz="1800" dirty="0" smtClean="0">
                          <a:effectLst/>
                        </a:rPr>
                        <a:t>Contract</a:t>
                      </a:r>
                      <a:r>
                        <a:rPr lang="en-US" sz="1800" dirty="0">
                          <a:effectLst/>
                        </a:rPr>
                        <a:t> </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Tuition </a:t>
                      </a:r>
                      <a:r>
                        <a:rPr lang="en-US" sz="1800" dirty="0" smtClean="0">
                          <a:effectLst/>
                        </a:rPr>
                        <a:t>Reimbursement</a:t>
                      </a:r>
                      <a:r>
                        <a:rPr lang="en-US" sz="1800" dirty="0">
                          <a:effectLst/>
                        </a:rPr>
                        <a:t> </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smtClean="0">
                          <a:effectLst/>
                        </a:rPr>
                        <a:t>Neither</a:t>
                      </a:r>
                      <a:r>
                        <a:rPr lang="en-US" sz="1800" dirty="0">
                          <a:effectLst/>
                        </a:rPr>
                        <a:t> </a:t>
                      </a:r>
                      <a:endParaRPr lang="en-US" sz="1800" dirty="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Short-term "competency-based" seminars/workshops not earning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7</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7</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Certificates/certifications not awarding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8</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Individual courses not awarding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8</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Certificate/certifications earning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5</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7</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8</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Online courses earning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2</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9</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9</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Degree study</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8</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11</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a:effectLst/>
                        </a:rPr>
                        <a:t>Individual courses earning academic credit</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8</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11</a:t>
                      </a:r>
                      <a:endParaRPr lang="en-US" sz="1800">
                        <a:effectLst/>
                        <a:latin typeface="Times New Roman"/>
                        <a:ea typeface="Times New Roman"/>
                      </a:endParaRPr>
                    </a:p>
                  </a:txBody>
                  <a:tcPr marL="68580" marR="68580" marT="0" marB="0" anchor="b"/>
                </a:tc>
              </a:tr>
              <a:tr h="198120">
                <a:tc>
                  <a:txBody>
                    <a:bodyPr/>
                    <a:lstStyle/>
                    <a:p>
                      <a:pPr marL="0" marR="0">
                        <a:spcBef>
                          <a:spcPts val="0"/>
                        </a:spcBef>
                        <a:spcAft>
                          <a:spcPts val="0"/>
                        </a:spcAft>
                      </a:pPr>
                      <a:r>
                        <a:rPr lang="en-US" sz="1800" dirty="0">
                          <a:effectLst/>
                        </a:rPr>
                        <a:t>Short-term "competency-based" courses earning academic credit</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8</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68580" marR="68580" marT="0" marB="0" anchor="b"/>
                </a:tc>
              </a:tr>
            </a:tbl>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65</a:t>
            </a:fld>
            <a:endParaRPr lang="en-US" dirty="0"/>
          </a:p>
        </p:txBody>
      </p:sp>
    </p:spTree>
    <p:extLst>
      <p:ext uri="{BB962C8B-B14F-4D97-AF65-F5344CB8AC3E}">
        <p14:creationId xmlns:p14="http://schemas.microsoft.com/office/powerpoint/2010/main" val="31591753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a:t>
            </a:r>
            <a:endParaRPr lang="en-US" dirty="0"/>
          </a:p>
        </p:txBody>
      </p:sp>
      <p:sp>
        <p:nvSpPr>
          <p:cNvPr id="3" name="Content Placeholder 2"/>
          <p:cNvSpPr>
            <a:spLocks noGrp="1"/>
          </p:cNvSpPr>
          <p:nvPr>
            <p:ph idx="1"/>
          </p:nvPr>
        </p:nvSpPr>
        <p:spPr/>
        <p:txBody>
          <a:bodyPr/>
          <a:lstStyle/>
          <a:p>
            <a:r>
              <a:rPr lang="en-US" b="1" dirty="0"/>
              <a:t>The College is in an excellent position to pursue contract training and education opportunities with area employers and should begin with the three employers interviewed who want immediate contact </a:t>
            </a:r>
            <a:r>
              <a:rPr lang="en-US" b="1" dirty="0" smtClean="0"/>
              <a:t>.</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66</a:t>
            </a:fld>
            <a:endParaRPr lang="en-US" dirty="0"/>
          </a:p>
        </p:txBody>
      </p:sp>
    </p:spTree>
    <p:extLst>
      <p:ext uri="{BB962C8B-B14F-4D97-AF65-F5344CB8AC3E}">
        <p14:creationId xmlns:p14="http://schemas.microsoft.com/office/powerpoint/2010/main" val="36926995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Employers Requesting Contact</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sz="2400" dirty="0"/>
              <a:t>Doreen </a:t>
            </a:r>
            <a:r>
              <a:rPr lang="en-US" sz="2400" dirty="0" err="1"/>
              <a:t>Ramsdell</a:t>
            </a:r>
            <a:r>
              <a:rPr lang="en-US" sz="2400" dirty="0"/>
              <a:t>, Wasco Products, </a:t>
            </a:r>
            <a:endParaRPr lang="en-US" sz="2400" dirty="0" smtClean="0"/>
          </a:p>
          <a:p>
            <a:pPr marL="1200150" lvl="1" indent="-457200"/>
            <a:r>
              <a:rPr lang="en-US" sz="2400" dirty="0" smtClean="0"/>
              <a:t>General </a:t>
            </a:r>
            <a:r>
              <a:rPr lang="en-US" sz="2400" dirty="0"/>
              <a:t>interest in learning more about York County Community College and arrangements to facilitate the use of tuition reimbursement among </a:t>
            </a:r>
            <a:r>
              <a:rPr lang="en-US" sz="2400" dirty="0" smtClean="0"/>
              <a:t>employees</a:t>
            </a:r>
            <a:r>
              <a:rPr lang="en-US" sz="2400" dirty="0"/>
              <a:t> </a:t>
            </a:r>
          </a:p>
          <a:p>
            <a:pPr marL="457200" indent="-457200">
              <a:buFont typeface="Arial" pitchFamily="34" charset="0"/>
              <a:buChar char="•"/>
            </a:pPr>
            <a:r>
              <a:rPr lang="en-US" sz="2400" dirty="0"/>
              <a:t>Lucas </a:t>
            </a:r>
            <a:r>
              <a:rPr lang="en-US" sz="2400" dirty="0" err="1"/>
              <a:t>Patry</a:t>
            </a:r>
            <a:r>
              <a:rPr lang="en-US" sz="2400" dirty="0"/>
              <a:t>, Kate’s Homemade </a:t>
            </a:r>
            <a:r>
              <a:rPr lang="en-US" sz="2400" dirty="0" smtClean="0"/>
              <a:t>Butter</a:t>
            </a:r>
          </a:p>
          <a:p>
            <a:pPr marL="1200150" lvl="1" indent="-457200"/>
            <a:r>
              <a:rPr lang="en-US" sz="2400" dirty="0" smtClean="0"/>
              <a:t>General </a:t>
            </a:r>
            <a:r>
              <a:rPr lang="en-US" sz="2400" dirty="0"/>
              <a:t>interest in learning more about York County Community </a:t>
            </a:r>
            <a:r>
              <a:rPr lang="en-US" sz="2400" dirty="0" smtClean="0"/>
              <a:t>College</a:t>
            </a:r>
            <a:r>
              <a:rPr lang="en-US" sz="2400" dirty="0"/>
              <a:t> </a:t>
            </a:r>
          </a:p>
          <a:p>
            <a:pPr marL="457200" indent="-457200">
              <a:buFont typeface="Arial" pitchFamily="34" charset="0"/>
              <a:buChar char="•"/>
            </a:pPr>
            <a:r>
              <a:rPr lang="en-US" sz="2400" dirty="0"/>
              <a:t>Wes Cook, Caldwell </a:t>
            </a:r>
            <a:r>
              <a:rPr lang="en-US" sz="2400" dirty="0" smtClean="0"/>
              <a:t>Banker</a:t>
            </a:r>
          </a:p>
          <a:p>
            <a:pPr marL="1200150" lvl="1" indent="-457200"/>
            <a:r>
              <a:rPr lang="en-US" sz="2400" dirty="0" smtClean="0"/>
              <a:t>General </a:t>
            </a:r>
            <a:r>
              <a:rPr lang="en-US" sz="2400" dirty="0"/>
              <a:t>interest in learning more about York County Community College</a:t>
            </a:r>
          </a:p>
          <a:p>
            <a:endParaRPr lang="en-US" dirty="0"/>
          </a:p>
        </p:txBody>
      </p:sp>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67</a:t>
            </a:fld>
            <a:endParaRPr lang="en-US" dirty="0"/>
          </a:p>
        </p:txBody>
      </p:sp>
    </p:spTree>
    <p:extLst>
      <p:ext uri="{BB962C8B-B14F-4D97-AF65-F5344CB8AC3E}">
        <p14:creationId xmlns:p14="http://schemas.microsoft.com/office/powerpoint/2010/main" val="34970987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692150"/>
          </a:xfrm>
        </p:spPr>
        <p:txBody>
          <a:bodyPr/>
          <a:lstStyle/>
          <a:p>
            <a:pPr algn="ctr"/>
            <a:r>
              <a:rPr lang="en-US" dirty="0" smtClean="0"/>
              <a:t>Guidance Counselors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68</a:t>
            </a:fld>
            <a:endParaRPr lang="en-US" dirty="0"/>
          </a:p>
        </p:txBody>
      </p:sp>
    </p:spTree>
    <p:extLst>
      <p:ext uri="{BB962C8B-B14F-4D97-AF65-F5344CB8AC3E}">
        <p14:creationId xmlns:p14="http://schemas.microsoft.com/office/powerpoint/2010/main" val="42172570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a:t>
            </a:r>
            <a:endParaRPr lang="en-US" dirty="0"/>
          </a:p>
        </p:txBody>
      </p:sp>
      <p:sp>
        <p:nvSpPr>
          <p:cNvPr id="3" name="Content Placeholder 2"/>
          <p:cNvSpPr>
            <a:spLocks noGrp="1"/>
          </p:cNvSpPr>
          <p:nvPr>
            <p:ph idx="1"/>
          </p:nvPr>
        </p:nvSpPr>
        <p:spPr/>
        <p:txBody>
          <a:bodyPr/>
          <a:lstStyle/>
          <a:p>
            <a:pPr lvl="0"/>
            <a:r>
              <a:rPr lang="en-US" b="1" dirty="0"/>
              <a:t>York County Community College should continue its outreach methods to area high schools in order to keep the College as a “top-of-mind” institution.</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69</a:t>
            </a:fld>
            <a:endParaRPr lang="en-US" dirty="0"/>
          </a:p>
        </p:txBody>
      </p:sp>
    </p:spTree>
    <p:extLst>
      <p:ext uri="{BB962C8B-B14F-4D97-AF65-F5344CB8AC3E}">
        <p14:creationId xmlns:p14="http://schemas.microsoft.com/office/powerpoint/2010/main" val="77979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692150"/>
          </a:xfrm>
        </p:spPr>
        <p:txBody>
          <a:bodyPr/>
          <a:lstStyle/>
          <a:p>
            <a:pPr algn="ctr"/>
            <a:r>
              <a:rPr lang="en-US" sz="3800" dirty="0" smtClean="0"/>
              <a:t>Prospective Students/Inquirers</a:t>
            </a:r>
            <a:endParaRPr lang="en-US" sz="3800"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a:t>
            </a:fld>
            <a:endParaRPr lang="en-US" dirty="0"/>
          </a:p>
        </p:txBody>
      </p:sp>
    </p:spTree>
    <p:extLst>
      <p:ext uri="{BB962C8B-B14F-4D97-AF65-F5344CB8AC3E}">
        <p14:creationId xmlns:p14="http://schemas.microsoft.com/office/powerpoint/2010/main" val="37880947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92150"/>
          </a:xfrm>
        </p:spPr>
        <p:txBody>
          <a:bodyPr/>
          <a:lstStyle/>
          <a:p>
            <a:r>
              <a:rPr lang="en-US" dirty="0" smtClean="0"/>
              <a:t>Familiarity with York County Community College</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70</a:t>
            </a:fld>
            <a:endParaRPr lang="en-US" dirty="0"/>
          </a:p>
        </p:txBody>
      </p:sp>
      <p:graphicFrame>
        <p:nvGraphicFramePr>
          <p:cNvPr id="9" name="Chart 8"/>
          <p:cNvGraphicFramePr/>
          <p:nvPr>
            <p:extLst>
              <p:ext uri="{D42A27DB-BD31-4B8C-83A1-F6EECF244321}">
                <p14:modId xmlns:p14="http://schemas.microsoft.com/office/powerpoint/2010/main" val="344136839"/>
              </p:ext>
            </p:extLst>
          </p:nvPr>
        </p:nvGraphicFramePr>
        <p:xfrm>
          <a:off x="152400" y="1397000"/>
          <a:ext cx="8686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562600" y="1828800"/>
            <a:ext cx="2819400" cy="461665"/>
          </a:xfrm>
          <a:prstGeom prst="rect">
            <a:avLst/>
          </a:prstGeom>
          <a:noFill/>
        </p:spPr>
        <p:txBody>
          <a:bodyPr wrap="square" rtlCol="0">
            <a:spAutoFit/>
          </a:bodyPr>
          <a:lstStyle/>
          <a:p>
            <a:r>
              <a:rPr lang="en-US" sz="2400" dirty="0" smtClean="0"/>
              <a:t>Average Rating: 3.9</a:t>
            </a:r>
            <a:endParaRPr lang="en-US" sz="2400" dirty="0"/>
          </a:p>
        </p:txBody>
      </p:sp>
    </p:spTree>
    <p:extLst>
      <p:ext uri="{BB962C8B-B14F-4D97-AF65-F5344CB8AC3E}">
        <p14:creationId xmlns:p14="http://schemas.microsoft.com/office/powerpoint/2010/main" val="66660967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2</a:t>
            </a:r>
            <a:endParaRPr lang="en-US" dirty="0"/>
          </a:p>
        </p:txBody>
      </p:sp>
      <p:sp>
        <p:nvSpPr>
          <p:cNvPr id="3" name="Content Placeholder 2"/>
          <p:cNvSpPr>
            <a:spLocks noGrp="1"/>
          </p:cNvSpPr>
          <p:nvPr>
            <p:ph idx="1"/>
          </p:nvPr>
        </p:nvSpPr>
        <p:spPr/>
        <p:txBody>
          <a:bodyPr/>
          <a:lstStyle/>
          <a:p>
            <a:r>
              <a:rPr lang="en-US" dirty="0"/>
              <a:t>Most often, guidance counselors believe that the College does, in fact, meet the needs of local high school students, that its costs are reasonable, that its small class size is desirable, and that it offers transfer advisory services to students. </a:t>
            </a:r>
            <a:endParaRPr lang="en-US" dirty="0" smtClean="0"/>
          </a:p>
          <a:p>
            <a:endParaRPr lang="en-US" b="1" dirty="0"/>
          </a:p>
          <a:p>
            <a:r>
              <a:rPr lang="en-US" b="1" dirty="0" smtClean="0"/>
              <a:t>These </a:t>
            </a:r>
            <a:r>
              <a:rPr lang="en-US" b="1" dirty="0"/>
              <a:t>features are those that York County Community College should publicize and promote among area guidance counselors.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71</a:t>
            </a:fld>
            <a:endParaRPr lang="en-US" dirty="0"/>
          </a:p>
        </p:txBody>
      </p:sp>
    </p:spTree>
    <p:extLst>
      <p:ext uri="{BB962C8B-B14F-4D97-AF65-F5344CB8AC3E}">
        <p14:creationId xmlns:p14="http://schemas.microsoft.com/office/powerpoint/2010/main" val="7797938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050"/>
            <a:ext cx="8229600" cy="692150"/>
          </a:xfrm>
        </p:spPr>
        <p:txBody>
          <a:bodyPr/>
          <a:lstStyle/>
          <a:p>
            <a:r>
              <a:rPr lang="en-US" dirty="0" smtClean="0"/>
              <a:t>Top Five York County Community College Value Propositions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3917927"/>
              </p:ext>
            </p:extLst>
          </p:nvPr>
        </p:nvGraphicFramePr>
        <p:xfrm>
          <a:off x="304800" y="1874520"/>
          <a:ext cx="8534400" cy="4297680"/>
        </p:xfrm>
        <a:graphic>
          <a:graphicData uri="http://schemas.openxmlformats.org/drawingml/2006/table">
            <a:tbl>
              <a:tblPr firstRow="1" firstCol="1" bandRow="1">
                <a:tableStyleId>{5C22544A-7EE6-4342-B048-85BDC9FD1C3A}</a:tableStyleId>
              </a:tblPr>
              <a:tblGrid>
                <a:gridCol w="4495800"/>
                <a:gridCol w="1447800"/>
                <a:gridCol w="1371600"/>
                <a:gridCol w="1219200"/>
              </a:tblGrid>
              <a:tr h="167640">
                <a:tc>
                  <a:txBody>
                    <a:bodyPr/>
                    <a:lstStyle/>
                    <a:p>
                      <a:pPr marL="0" marR="0">
                        <a:spcBef>
                          <a:spcPts val="0"/>
                        </a:spcBef>
                        <a:spcAft>
                          <a:spcPts val="0"/>
                        </a:spcAft>
                      </a:pPr>
                      <a:r>
                        <a:rPr lang="en-US" sz="1800" dirty="0">
                          <a:effectLst/>
                        </a:rPr>
                        <a:t>York County Community College Value Propositions</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b="1" dirty="0">
                          <a:effectLst/>
                          <a:latin typeface="Times New Roman"/>
                          <a:ea typeface="Times New Roman"/>
                        </a:rPr>
                        <a:t>4</a:t>
                      </a:r>
                      <a:endParaRPr lang="en-US" sz="1800" dirty="0">
                        <a:effectLst/>
                        <a:latin typeface="Times New Roman"/>
                        <a:ea typeface="Times New Roman"/>
                      </a:endParaRPr>
                    </a:p>
                    <a:p>
                      <a:pPr marL="0" marR="0" algn="ctr">
                        <a:spcBef>
                          <a:spcPts val="0"/>
                        </a:spcBef>
                        <a:spcAft>
                          <a:spcPts val="0"/>
                        </a:spcAft>
                      </a:pPr>
                      <a:r>
                        <a:rPr lang="en-US" sz="1800" b="1" dirty="0">
                          <a:effectLst/>
                          <a:latin typeface="Times New Roman"/>
                          <a:ea typeface="Times New Roman"/>
                        </a:rPr>
                        <a:t> </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b="1">
                          <a:effectLst/>
                          <a:latin typeface="Times New Roman"/>
                          <a:ea typeface="Times New Roman"/>
                        </a:rPr>
                        <a:t>5 – Very Important</a:t>
                      </a:r>
                      <a:endParaRPr lang="en-US" sz="1800">
                        <a:effectLst/>
                        <a:latin typeface="Times New Roman"/>
                        <a:ea typeface="Times New Roman"/>
                      </a:endParaRPr>
                    </a:p>
                    <a:p>
                      <a:pPr marL="0" marR="0" algn="ctr">
                        <a:spcBef>
                          <a:spcPts val="0"/>
                        </a:spcBef>
                        <a:spcAft>
                          <a:spcPts val="0"/>
                        </a:spcAft>
                      </a:pPr>
                      <a:r>
                        <a:rPr lang="en-US" sz="1800" b="1">
                          <a:effectLst/>
                          <a:latin typeface="Times New Roman"/>
                          <a:ea typeface="Times New Roman"/>
                        </a:rPr>
                        <a:t> </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b="1" dirty="0">
                          <a:effectLst/>
                          <a:latin typeface="Times New Roman"/>
                          <a:ea typeface="Times New Roman"/>
                        </a:rPr>
                        <a:t>Average Rating</a:t>
                      </a:r>
                      <a:endParaRPr lang="en-US" sz="1800" dirty="0">
                        <a:effectLst/>
                        <a:latin typeface="Times New Roman"/>
                        <a:ea typeface="Times New Roman"/>
                      </a:endParaRPr>
                    </a:p>
                    <a:p>
                      <a:pPr marL="0" marR="0" algn="ctr">
                        <a:spcBef>
                          <a:spcPts val="0"/>
                        </a:spcBef>
                        <a:spcAft>
                          <a:spcPts val="0"/>
                        </a:spcAft>
                      </a:pPr>
                      <a:r>
                        <a:rPr lang="en-US" sz="1800" b="1" dirty="0">
                          <a:effectLst/>
                          <a:latin typeface="Times New Roman"/>
                          <a:ea typeface="Times New Roman"/>
                        </a:rPr>
                        <a:t> </a:t>
                      </a:r>
                      <a:endParaRPr lang="en-US" sz="1800" dirty="0">
                        <a:effectLst/>
                        <a:latin typeface="Times New Roman"/>
                        <a:ea typeface="Times New Roman"/>
                      </a:endParaRPr>
                    </a:p>
                  </a:txBody>
                  <a:tcPr marL="68580" marR="68580" marT="0" marB="0" anchor="b"/>
                </a:tc>
              </a:tr>
              <a:tr h="502920">
                <a:tc>
                  <a:txBody>
                    <a:bodyPr/>
                    <a:lstStyle/>
                    <a:p>
                      <a:pPr marL="0" marR="0">
                        <a:spcBef>
                          <a:spcPts val="0"/>
                        </a:spcBef>
                        <a:spcAft>
                          <a:spcPts val="0"/>
                        </a:spcAft>
                      </a:pPr>
                      <a:r>
                        <a:rPr lang="en-US" sz="1800" dirty="0">
                          <a:effectLst/>
                        </a:rPr>
                        <a:t>Full-time study at York County Community College costs $3,660 in-state and $5,940 out-of-state per year</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a:t>
                      </a: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20</a:t>
                      </a: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5.0</a:t>
                      </a:r>
                    </a:p>
                  </a:txBody>
                  <a:tcPr marL="68580" marR="68580" marT="0" marB="0" anchor="b"/>
                </a:tc>
              </a:tr>
              <a:tr h="165100">
                <a:tc>
                  <a:txBody>
                    <a:bodyPr/>
                    <a:lstStyle/>
                    <a:p>
                      <a:pPr marL="0" marR="0">
                        <a:spcBef>
                          <a:spcPts val="0"/>
                        </a:spcBef>
                        <a:spcAft>
                          <a:spcPts val="0"/>
                        </a:spcAft>
                      </a:pPr>
                      <a:r>
                        <a:rPr lang="en-US" sz="1800" dirty="0">
                          <a:effectLst/>
                        </a:rPr>
                        <a:t>York County Community College offers its students small classes with an average class size of 15</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a:t>
                      </a: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20</a:t>
                      </a: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5.0</a:t>
                      </a:r>
                    </a:p>
                  </a:txBody>
                  <a:tcPr marL="68580" marR="68580" marT="0" marB="0" anchor="b"/>
                </a:tc>
              </a:tr>
              <a:tr h="335280">
                <a:tc>
                  <a:txBody>
                    <a:bodyPr/>
                    <a:lstStyle/>
                    <a:p>
                      <a:pPr marL="0" marR="0">
                        <a:spcBef>
                          <a:spcPts val="0"/>
                        </a:spcBef>
                        <a:spcAft>
                          <a:spcPts val="0"/>
                        </a:spcAft>
                      </a:pPr>
                      <a:r>
                        <a:rPr lang="en-US" sz="1800">
                          <a:effectLst/>
                        </a:rPr>
                        <a:t>York County Community College offers transfer advisory services to its students</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a:t>
                      </a: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20</a:t>
                      </a: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5.0</a:t>
                      </a:r>
                    </a:p>
                  </a:txBody>
                  <a:tcPr marL="68580" marR="68580" marT="0" marB="0" anchor="b"/>
                </a:tc>
              </a:tr>
              <a:tr h="335280">
                <a:tc>
                  <a:txBody>
                    <a:bodyPr/>
                    <a:lstStyle/>
                    <a:p>
                      <a:pPr marL="0" marR="0">
                        <a:spcBef>
                          <a:spcPts val="0"/>
                        </a:spcBef>
                        <a:spcAft>
                          <a:spcPts val="0"/>
                        </a:spcAft>
                      </a:pPr>
                      <a:r>
                        <a:rPr lang="en-US" sz="1800" dirty="0">
                          <a:effectLst/>
                        </a:rPr>
                        <a:t>Students are able to take any mix of course (day, evening, online, partially online, etc.)</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1</a:t>
                      </a: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19</a:t>
                      </a:r>
                    </a:p>
                  </a:txBody>
                  <a:tcPr marL="68580" marR="68580" marT="0" marB="0" anchor="b"/>
                </a:tc>
                <a:tc>
                  <a:txBody>
                    <a:bodyPr/>
                    <a:lstStyle/>
                    <a:p>
                      <a:pPr marL="0" marR="0" algn="ctr">
                        <a:spcBef>
                          <a:spcPts val="0"/>
                        </a:spcBef>
                        <a:spcAft>
                          <a:spcPts val="0"/>
                        </a:spcAft>
                      </a:pPr>
                      <a:r>
                        <a:rPr lang="en-US" sz="1800">
                          <a:effectLst/>
                          <a:latin typeface="Times New Roman"/>
                          <a:ea typeface="Times New Roman"/>
                        </a:rPr>
                        <a:t>5.0</a:t>
                      </a:r>
                    </a:p>
                  </a:txBody>
                  <a:tcPr marL="68580" marR="68580" marT="0" marB="0" anchor="b"/>
                </a:tc>
              </a:tr>
              <a:tr h="45720">
                <a:tc>
                  <a:txBody>
                    <a:bodyPr/>
                    <a:lstStyle/>
                    <a:p>
                      <a:pPr marL="0" marR="0">
                        <a:spcBef>
                          <a:spcPts val="0"/>
                        </a:spcBef>
                        <a:spcAft>
                          <a:spcPts val="0"/>
                        </a:spcAft>
                      </a:pPr>
                      <a:r>
                        <a:rPr lang="en-US" sz="1800" b="1" kern="1200" dirty="0" smtClean="0">
                          <a:solidFill>
                            <a:schemeClr val="lt1"/>
                          </a:solidFill>
                          <a:effectLst/>
                          <a:latin typeface="+mn-lt"/>
                          <a:ea typeface="+mn-ea"/>
                          <a:cs typeface="+mn-cs"/>
                        </a:rPr>
                        <a:t>Students can work full time or part time while studying at York County Community College</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1</a:t>
                      </a: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19</a:t>
                      </a:r>
                    </a:p>
                  </a:txBody>
                  <a:tcPr marL="68580" marR="68580" marT="0" marB="0" anchor="b"/>
                </a:tc>
                <a:tc>
                  <a:txBody>
                    <a:bodyPr/>
                    <a:lstStyle/>
                    <a:p>
                      <a:pPr marL="0" marR="0" algn="ctr">
                        <a:spcBef>
                          <a:spcPts val="0"/>
                        </a:spcBef>
                        <a:spcAft>
                          <a:spcPts val="0"/>
                        </a:spcAft>
                      </a:pPr>
                      <a:r>
                        <a:rPr lang="en-US" sz="1800" dirty="0">
                          <a:effectLst/>
                          <a:latin typeface="Times New Roman"/>
                          <a:ea typeface="Times New Roman"/>
                        </a:rPr>
                        <a:t>5.0</a:t>
                      </a:r>
                    </a:p>
                  </a:txBody>
                  <a:tcPr marL="68580" marR="68580" marT="0" marB="0" anchor="b"/>
                </a:tc>
              </a:tr>
              <a:tr h="30480">
                <a:tc>
                  <a:txBody>
                    <a:bodyPr/>
                    <a:lstStyle/>
                    <a:p>
                      <a:pPr marL="0" marR="0">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endParaRPr lang="en-US" sz="1200" dirty="0">
                        <a:effectLst/>
                        <a:latin typeface="Times New Roman"/>
                        <a:ea typeface="Times New Roman"/>
                      </a:endParaRPr>
                    </a:p>
                  </a:txBody>
                  <a:tcPr marL="68580" marR="68580" marT="0" marB="0" anchor="b"/>
                </a:tc>
              </a:tr>
            </a:tbl>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72</a:t>
            </a:fld>
            <a:endParaRPr lang="en-US" dirty="0"/>
          </a:p>
        </p:txBody>
      </p:sp>
    </p:spTree>
    <p:extLst>
      <p:ext uri="{BB962C8B-B14F-4D97-AF65-F5344CB8AC3E}">
        <p14:creationId xmlns:p14="http://schemas.microsoft.com/office/powerpoint/2010/main" val="4556471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3</a:t>
            </a:r>
            <a:endParaRPr lang="en-US" dirty="0"/>
          </a:p>
        </p:txBody>
      </p:sp>
      <p:sp>
        <p:nvSpPr>
          <p:cNvPr id="3" name="Content Placeholder 2"/>
          <p:cNvSpPr>
            <a:spLocks noGrp="1"/>
          </p:cNvSpPr>
          <p:nvPr>
            <p:ph idx="1"/>
          </p:nvPr>
        </p:nvSpPr>
        <p:spPr/>
        <p:txBody>
          <a:bodyPr/>
          <a:lstStyle/>
          <a:p>
            <a:r>
              <a:rPr lang="en-US" b="1" dirty="0"/>
              <a:t>York County Community College should ensure that all area guidance counselors visit the campus for first hand impressions.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73</a:t>
            </a:fld>
            <a:endParaRPr lang="en-US" dirty="0"/>
          </a:p>
        </p:txBody>
      </p:sp>
    </p:spTree>
    <p:extLst>
      <p:ext uri="{BB962C8B-B14F-4D97-AF65-F5344CB8AC3E}">
        <p14:creationId xmlns:p14="http://schemas.microsoft.com/office/powerpoint/2010/main" val="779793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92150"/>
          </a:xfrm>
        </p:spPr>
        <p:txBody>
          <a:bodyPr/>
          <a:lstStyle/>
          <a:p>
            <a:r>
              <a:rPr lang="en-US" b="1" dirty="0"/>
              <a:t>Attractiveness and Safety of York County Community College Campus</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1304012"/>
              </p:ext>
            </p:extLst>
          </p:nvPr>
        </p:nvGraphicFramePr>
        <p:xfrm>
          <a:off x="533400" y="2621280"/>
          <a:ext cx="8000999" cy="1645920"/>
        </p:xfrm>
        <a:graphic>
          <a:graphicData uri="http://schemas.openxmlformats.org/drawingml/2006/table">
            <a:tbl>
              <a:tblPr firstRow="1" firstCol="1" bandRow="1">
                <a:tableStyleId>{5C22544A-7EE6-4342-B048-85BDC9FD1C3A}</a:tableStyleId>
              </a:tblPr>
              <a:tblGrid>
                <a:gridCol w="2470130"/>
                <a:gridCol w="1952391"/>
                <a:gridCol w="1952391"/>
                <a:gridCol w="1626087"/>
              </a:tblGrid>
              <a:tr h="156845">
                <a:tc rowSpan="2">
                  <a:txBody>
                    <a:bodyPr/>
                    <a:lstStyle/>
                    <a:p>
                      <a:pPr marL="0" marR="0">
                        <a:spcBef>
                          <a:spcPts val="0"/>
                        </a:spcBef>
                        <a:spcAft>
                          <a:spcPts val="0"/>
                        </a:spcAft>
                      </a:pPr>
                      <a:r>
                        <a:rPr lang="en-US" sz="1800" dirty="0">
                          <a:effectLst/>
                        </a:rPr>
                        <a:t>York County Community College Campus Features</a:t>
                      </a:r>
                      <a:endParaRPr lang="en-US" sz="1800" dirty="0">
                        <a:effectLst/>
                        <a:latin typeface="Times New Roman"/>
                        <a:ea typeface="Times New Roman"/>
                      </a:endParaRPr>
                    </a:p>
                  </a:txBody>
                  <a:tcPr marL="68580" marR="68580" marT="0" marB="0" anchor="ctr"/>
                </a:tc>
                <a:tc gridSpan="3">
                  <a:txBody>
                    <a:bodyPr/>
                    <a:lstStyle/>
                    <a:p>
                      <a:pPr marL="0" marR="0" algn="ctr">
                        <a:spcBef>
                          <a:spcPts val="0"/>
                        </a:spcBef>
                        <a:spcAft>
                          <a:spcPts val="0"/>
                        </a:spcAft>
                      </a:pPr>
                      <a:r>
                        <a:rPr lang="en-US" sz="1800">
                          <a:effectLst/>
                        </a:rPr>
                        <a:t>Number of Guidance Counselors</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tr>
              <a:tr h="156845">
                <a:tc vMerge="1">
                  <a:txBody>
                    <a:bodyPr/>
                    <a:lstStyle/>
                    <a:p>
                      <a:endParaRPr lang="en-US"/>
                    </a:p>
                  </a:txBody>
                  <a:tcPr/>
                </a:tc>
                <a:tc>
                  <a:txBody>
                    <a:bodyPr/>
                    <a:lstStyle/>
                    <a:p>
                      <a:pPr marL="0" marR="0" algn="ctr">
                        <a:spcBef>
                          <a:spcPts val="0"/>
                        </a:spcBef>
                        <a:spcAft>
                          <a:spcPts val="0"/>
                        </a:spcAft>
                      </a:pPr>
                      <a:r>
                        <a:rPr lang="en-US" sz="1800" dirty="0">
                          <a:effectLst/>
                        </a:rPr>
                        <a:t>Very High</a:t>
                      </a:r>
                    </a:p>
                    <a:p>
                      <a:pPr marL="0" marR="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Average Rating</a:t>
                      </a:r>
                    </a:p>
                    <a:p>
                      <a:pPr marL="0" marR="0" algn="ctr">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Able to Rate</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b"/>
                </a:tc>
              </a:tr>
              <a:tr h="156845">
                <a:tc>
                  <a:txBody>
                    <a:bodyPr/>
                    <a:lstStyle/>
                    <a:p>
                      <a:pPr marL="0" marR="0">
                        <a:spcBef>
                          <a:spcPts val="0"/>
                        </a:spcBef>
                        <a:spcAft>
                          <a:spcPts val="0"/>
                        </a:spcAft>
                      </a:pPr>
                      <a:r>
                        <a:rPr lang="en-US" sz="1800">
                          <a:effectLst/>
                        </a:rPr>
                        <a:t>Attractiveness</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13</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3.4</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13</a:t>
                      </a:r>
                      <a:endParaRPr lang="en-US" sz="1800" dirty="0">
                        <a:effectLst/>
                        <a:latin typeface="Times New Roman"/>
                        <a:ea typeface="Times New Roman"/>
                      </a:endParaRPr>
                    </a:p>
                  </a:txBody>
                  <a:tcPr marL="68580" marR="68580" marT="0" marB="0" anchor="b"/>
                </a:tc>
              </a:tr>
              <a:tr h="156845">
                <a:tc>
                  <a:txBody>
                    <a:bodyPr/>
                    <a:lstStyle/>
                    <a:p>
                      <a:pPr marL="0" marR="0">
                        <a:spcBef>
                          <a:spcPts val="0"/>
                        </a:spcBef>
                        <a:spcAft>
                          <a:spcPts val="0"/>
                        </a:spcAft>
                      </a:pPr>
                      <a:r>
                        <a:rPr lang="en-US" sz="1800">
                          <a:effectLst/>
                        </a:rPr>
                        <a:t>Safety</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 8</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4.9</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 8</a:t>
                      </a:r>
                      <a:endParaRPr lang="en-US" sz="1800" dirty="0">
                        <a:effectLst/>
                        <a:latin typeface="Times New Roman"/>
                        <a:ea typeface="Times New Roman"/>
                      </a:endParaRPr>
                    </a:p>
                  </a:txBody>
                  <a:tcPr marL="68580" marR="68580" marT="0" marB="0" anchor="b"/>
                </a:tc>
              </a:tr>
            </a:tbl>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74</a:t>
            </a:fld>
            <a:endParaRPr lang="en-US" dirty="0"/>
          </a:p>
        </p:txBody>
      </p:sp>
    </p:spTree>
    <p:extLst>
      <p:ext uri="{BB962C8B-B14F-4D97-AF65-F5344CB8AC3E}">
        <p14:creationId xmlns:p14="http://schemas.microsoft.com/office/powerpoint/2010/main" val="14984257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a:t>
            </a:r>
            <a:endParaRPr lang="en-US" dirty="0"/>
          </a:p>
        </p:txBody>
      </p:sp>
      <p:sp>
        <p:nvSpPr>
          <p:cNvPr id="3" name="Content Placeholder 2"/>
          <p:cNvSpPr>
            <a:spLocks noGrp="1"/>
          </p:cNvSpPr>
          <p:nvPr>
            <p:ph idx="1"/>
          </p:nvPr>
        </p:nvSpPr>
        <p:spPr/>
        <p:txBody>
          <a:bodyPr/>
          <a:lstStyle/>
          <a:p>
            <a:r>
              <a:rPr lang="en-US" b="1" dirty="0"/>
              <a:t>York County Community College’s website must be optimized as a reference tool for area guidance counselors</a:t>
            </a:r>
            <a:r>
              <a:rPr lang="en-US" dirty="0"/>
              <a:t>. </a:t>
            </a:r>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75</a:t>
            </a:fld>
            <a:endParaRPr lang="en-US" dirty="0"/>
          </a:p>
        </p:txBody>
      </p:sp>
    </p:spTree>
    <p:extLst>
      <p:ext uri="{BB962C8B-B14F-4D97-AF65-F5344CB8AC3E}">
        <p14:creationId xmlns:p14="http://schemas.microsoft.com/office/powerpoint/2010/main" val="7797938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Sources of Information about YCCC</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7041258"/>
              </p:ext>
            </p:extLst>
          </p:nvPr>
        </p:nvGraphicFramePr>
        <p:xfrm>
          <a:off x="152400" y="1524000"/>
          <a:ext cx="8534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76</a:t>
            </a:fld>
            <a:endParaRPr lang="en-US" dirty="0"/>
          </a:p>
        </p:txBody>
      </p:sp>
    </p:spTree>
    <p:extLst>
      <p:ext uri="{BB962C8B-B14F-4D97-AF65-F5344CB8AC3E}">
        <p14:creationId xmlns:p14="http://schemas.microsoft.com/office/powerpoint/2010/main" val="220702588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5</a:t>
            </a:r>
            <a:endParaRPr lang="en-US" dirty="0"/>
          </a:p>
        </p:txBody>
      </p:sp>
      <p:sp>
        <p:nvSpPr>
          <p:cNvPr id="3" name="Content Placeholder 2"/>
          <p:cNvSpPr>
            <a:spLocks noGrp="1"/>
          </p:cNvSpPr>
          <p:nvPr>
            <p:ph idx="1"/>
          </p:nvPr>
        </p:nvSpPr>
        <p:spPr/>
        <p:txBody>
          <a:bodyPr/>
          <a:lstStyle/>
          <a:p>
            <a:pPr lvl="0"/>
            <a:r>
              <a:rPr lang="en-US" dirty="0"/>
              <a:t>Ten percent of guidance counselors noted that York County Community College does not recruit at their high school.  </a:t>
            </a:r>
            <a:endParaRPr lang="en-US" dirty="0" smtClean="0"/>
          </a:p>
          <a:p>
            <a:pPr lvl="0"/>
            <a:endParaRPr lang="en-US" b="1" dirty="0"/>
          </a:p>
          <a:p>
            <a:pPr lvl="0"/>
            <a:r>
              <a:rPr lang="en-US" b="1" dirty="0" smtClean="0"/>
              <a:t>The </a:t>
            </a:r>
            <a:r>
              <a:rPr lang="en-US" b="1" dirty="0"/>
              <a:t>College should ensure that recruitment activities take place at these high schools.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77</a:t>
            </a:fld>
            <a:endParaRPr lang="en-US" dirty="0"/>
          </a:p>
        </p:txBody>
      </p:sp>
    </p:spTree>
    <p:extLst>
      <p:ext uri="{BB962C8B-B14F-4D97-AF65-F5344CB8AC3E}">
        <p14:creationId xmlns:p14="http://schemas.microsoft.com/office/powerpoint/2010/main" val="779793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Campus Recruitment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7333332"/>
              </p:ext>
            </p:extLst>
          </p:nvPr>
        </p:nvGraphicFramePr>
        <p:xfrm>
          <a:off x="381000" y="2392680"/>
          <a:ext cx="8077200" cy="3017520"/>
        </p:xfrm>
        <a:graphic>
          <a:graphicData uri="http://schemas.openxmlformats.org/drawingml/2006/table">
            <a:tbl>
              <a:tblPr firstRow="1" firstCol="1" bandRow="1">
                <a:tableStyleId>{5C22544A-7EE6-4342-B048-85BDC9FD1C3A}</a:tableStyleId>
              </a:tblPr>
              <a:tblGrid>
                <a:gridCol w="6230635"/>
                <a:gridCol w="1846565"/>
              </a:tblGrid>
              <a:tr h="167640">
                <a:tc>
                  <a:txBody>
                    <a:bodyPr/>
                    <a:lstStyle/>
                    <a:p>
                      <a:pPr marL="0" marR="0">
                        <a:spcBef>
                          <a:spcPts val="0"/>
                        </a:spcBef>
                        <a:spcAft>
                          <a:spcPts val="0"/>
                        </a:spcAft>
                        <a:tabLst>
                          <a:tab pos="279400" algn="l"/>
                        </a:tabLst>
                      </a:pPr>
                      <a:r>
                        <a:rPr lang="en-US" sz="1800" dirty="0">
                          <a:effectLst/>
                        </a:rPr>
                        <a:t>Effectiveness of York County Community College High School Recruitment</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a:effectLst/>
                        </a:rPr>
                        <a:t>Number of Guidance Counselors</a:t>
                      </a:r>
                    </a:p>
                    <a:p>
                      <a:pPr marL="0" marR="0" algn="ctr">
                        <a:spcBef>
                          <a:spcPts val="0"/>
                        </a:spcBef>
                        <a:spcAft>
                          <a:spcPts val="0"/>
                        </a:spcAft>
                      </a:pPr>
                      <a:r>
                        <a:rPr lang="en-US" sz="1800">
                          <a:effectLst/>
                        </a:rPr>
                        <a:t> </a:t>
                      </a:r>
                      <a:endParaRPr lang="en-US" sz="180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dirty="0">
                          <a:effectLst/>
                        </a:rPr>
                        <a:t>1 – Not Effective</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1</a:t>
                      </a:r>
                      <a:endParaRPr lang="en-US" sz="1800" dirty="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dirty="0">
                          <a:effectLst/>
                        </a:rPr>
                        <a:t>2</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1</a:t>
                      </a:r>
                      <a:endParaRPr lang="en-US" sz="1800" dirty="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dirty="0">
                          <a:effectLst/>
                        </a:rPr>
                        <a:t>3</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4</a:t>
                      </a:r>
                      <a:endParaRPr lang="en-US" sz="1800" dirty="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dirty="0">
                          <a:effectLst/>
                        </a:rPr>
                        <a:t>4</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dirty="0">
                          <a:effectLst/>
                        </a:rPr>
                        <a:t>5 – Very Effective</a:t>
                      </a:r>
                      <a:endParaRPr lang="en-US" sz="18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6</a:t>
                      </a:r>
                      <a:endParaRPr lang="en-US" sz="1800" dirty="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a:effectLst/>
                        </a:rPr>
                        <a:t>Average Rating</a:t>
                      </a:r>
                      <a:endParaRPr lang="en-US" sz="18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800" dirty="0">
                          <a:effectLst/>
                        </a:rPr>
                        <a:t>3.8</a:t>
                      </a:r>
                      <a:endParaRPr lang="en-US" sz="1800" dirty="0">
                        <a:effectLst/>
                        <a:latin typeface="Times New Roman"/>
                        <a:ea typeface="Times New Roman"/>
                      </a:endParaRPr>
                    </a:p>
                  </a:txBody>
                  <a:tcPr marL="68580" marR="68580" marT="0" marB="0" anchor="b"/>
                </a:tc>
              </a:tr>
              <a:tr h="167640">
                <a:tc>
                  <a:txBody>
                    <a:bodyPr/>
                    <a:lstStyle/>
                    <a:p>
                      <a:pPr marL="0" marR="0">
                        <a:spcBef>
                          <a:spcPts val="0"/>
                        </a:spcBef>
                        <a:spcAft>
                          <a:spcPts val="0"/>
                        </a:spcAft>
                      </a:pPr>
                      <a:r>
                        <a:rPr lang="en-US" sz="1800" b="1">
                          <a:solidFill>
                            <a:schemeClr val="bg1"/>
                          </a:solidFill>
                          <a:effectLst/>
                        </a:rPr>
                        <a:t>YCCC does not recruit at my high school</a:t>
                      </a:r>
                      <a:endParaRPr lang="en-US" sz="1800" b="1">
                        <a:solidFill>
                          <a:schemeClr val="bg1"/>
                        </a:solidFill>
                        <a:effectLst/>
                        <a:latin typeface="Times New Roman"/>
                        <a:ea typeface="Times New Roman"/>
                      </a:endParaRPr>
                    </a:p>
                  </a:txBody>
                  <a:tcPr marL="68580" marR="68580" marT="0" marB="0" anchor="b">
                    <a:solidFill>
                      <a:srgbClr val="FF0000"/>
                    </a:solidFill>
                  </a:tcPr>
                </a:tc>
                <a:tc>
                  <a:txBody>
                    <a:bodyPr/>
                    <a:lstStyle/>
                    <a:p>
                      <a:pPr marL="0" marR="0" algn="ctr">
                        <a:spcBef>
                          <a:spcPts val="0"/>
                        </a:spcBef>
                        <a:spcAft>
                          <a:spcPts val="0"/>
                        </a:spcAft>
                      </a:pPr>
                      <a:r>
                        <a:rPr lang="en-US" sz="1800" b="1" dirty="0" smtClean="0">
                          <a:solidFill>
                            <a:schemeClr val="bg1"/>
                          </a:solidFill>
                          <a:effectLst/>
                        </a:rPr>
                        <a:t>2</a:t>
                      </a:r>
                      <a:endParaRPr lang="en-US" sz="1800" b="1" dirty="0">
                        <a:solidFill>
                          <a:schemeClr val="bg1"/>
                        </a:solidFill>
                        <a:effectLst/>
                        <a:latin typeface="Times New Roman"/>
                        <a:ea typeface="Times New Roman"/>
                      </a:endParaRPr>
                    </a:p>
                  </a:txBody>
                  <a:tcPr marL="68580" marR="68580" marT="0" marB="0" anchor="b">
                    <a:solidFill>
                      <a:srgbClr val="FF0000"/>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78</a:t>
            </a:fld>
            <a:endParaRPr lang="en-US" dirty="0"/>
          </a:p>
        </p:txBody>
      </p:sp>
    </p:spTree>
    <p:extLst>
      <p:ext uri="{BB962C8B-B14F-4D97-AF65-F5344CB8AC3E}">
        <p14:creationId xmlns:p14="http://schemas.microsoft.com/office/powerpoint/2010/main" val="2187956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692150"/>
          </a:xfrm>
        </p:spPr>
        <p:txBody>
          <a:bodyPr/>
          <a:lstStyle/>
          <a:p>
            <a:pPr algn="ctr"/>
            <a:r>
              <a:rPr lang="en-US" dirty="0" smtClean="0"/>
              <a:t>Program Topics, Schedules, and Formats</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8</a:t>
            </a:fld>
            <a:endParaRPr lang="en-US" dirty="0"/>
          </a:p>
        </p:txBody>
      </p:sp>
    </p:spTree>
    <p:extLst>
      <p:ext uri="{BB962C8B-B14F-4D97-AF65-F5344CB8AC3E}">
        <p14:creationId xmlns:p14="http://schemas.microsoft.com/office/powerpoint/2010/main" val="2155412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a:t>
            </a:r>
            <a:endParaRPr lang="en-US" dirty="0"/>
          </a:p>
        </p:txBody>
      </p:sp>
      <p:sp>
        <p:nvSpPr>
          <p:cNvPr id="3" name="Content Placeholder 2"/>
          <p:cNvSpPr>
            <a:spLocks noGrp="1"/>
          </p:cNvSpPr>
          <p:nvPr>
            <p:ph idx="1"/>
          </p:nvPr>
        </p:nvSpPr>
        <p:spPr/>
        <p:txBody>
          <a:bodyPr/>
          <a:lstStyle/>
          <a:p>
            <a:r>
              <a:rPr lang="en-US" b="1" dirty="0"/>
              <a:t>York County Community College should emphasize associate degrees as well as options to enroll in shorter career-related certificate programs, as well as individual courses. </a:t>
            </a:r>
            <a:endParaRPr lang="en-US" dirty="0"/>
          </a:p>
        </p:txBody>
      </p:sp>
      <p:sp>
        <p:nvSpPr>
          <p:cNvPr id="4" name="Date Placeholder 3"/>
          <p:cNvSpPr>
            <a:spLocks noGrp="1"/>
          </p:cNvSpPr>
          <p:nvPr>
            <p:ph type="dt" sz="half" idx="10"/>
          </p:nvPr>
        </p:nvSpPr>
        <p:spPr/>
        <p:txBody>
          <a:bodyPr/>
          <a:lstStyle/>
          <a:p>
            <a:pPr>
              <a:defRPr/>
            </a:pPr>
            <a:r>
              <a:rPr lang="en-US" dirty="0" smtClean="0"/>
              <a:t>January 28, 2014</a:t>
            </a:r>
            <a:endParaRPr lang="en-US" dirty="0"/>
          </a:p>
        </p:txBody>
      </p:sp>
      <p:sp>
        <p:nvSpPr>
          <p:cNvPr id="5" name="Slide Number Placeholder 4"/>
          <p:cNvSpPr>
            <a:spLocks noGrp="1"/>
          </p:cNvSpPr>
          <p:nvPr>
            <p:ph type="sldNum" sz="quarter" idx="11"/>
          </p:nvPr>
        </p:nvSpPr>
        <p:spPr/>
        <p:txBody>
          <a:bodyPr/>
          <a:lstStyle/>
          <a:p>
            <a:pPr>
              <a:defRPr/>
            </a:pPr>
            <a:fld id="{70BE6CFE-E8D7-46BF-B701-7A25D29598AA}" type="slidenum">
              <a:rPr lang="en-US" smtClean="0"/>
              <a:pPr>
                <a:defRPr/>
              </a:pPr>
              <a:t>9</a:t>
            </a:fld>
            <a:endParaRPr lang="en-US" dirty="0"/>
          </a:p>
        </p:txBody>
      </p:sp>
    </p:spTree>
    <p:extLst>
      <p:ext uri="{BB962C8B-B14F-4D97-AF65-F5344CB8AC3E}">
        <p14:creationId xmlns:p14="http://schemas.microsoft.com/office/powerpoint/2010/main" val="2318187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17370</TotalTime>
  <Words>2967</Words>
  <Application>Microsoft Office PowerPoint</Application>
  <PresentationFormat>Letter Paper (8.5x11 in)</PresentationFormat>
  <Paragraphs>836</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1_Office Theme</vt:lpstr>
      <vt:lpstr>PowerPoint Presentation</vt:lpstr>
      <vt:lpstr>Agenda</vt:lpstr>
      <vt:lpstr>Sample</vt:lpstr>
      <vt:lpstr>Study Area</vt:lpstr>
      <vt:lpstr>Sample</vt:lpstr>
      <vt:lpstr>Sample</vt:lpstr>
      <vt:lpstr>Prospective Students/Inquirers</vt:lpstr>
      <vt:lpstr>Program Topics, Schedules, and Formats</vt:lpstr>
      <vt:lpstr>Recommendation 1</vt:lpstr>
      <vt:lpstr>Study Type</vt:lpstr>
      <vt:lpstr>Recommendation 2</vt:lpstr>
      <vt:lpstr>Field of Degree</vt:lpstr>
      <vt:lpstr>Field of Certificate/License</vt:lpstr>
      <vt:lpstr>Field of Individual Course</vt:lpstr>
      <vt:lpstr>Recommendation 3</vt:lpstr>
      <vt:lpstr>Full- or Part-Time Study</vt:lpstr>
      <vt:lpstr>Recommendation 4</vt:lpstr>
      <vt:lpstr>Preferred Classroom Meeting Times</vt:lpstr>
      <vt:lpstr>Recommendation 5</vt:lpstr>
      <vt:lpstr>Preferred Classroom Meeting Times</vt:lpstr>
      <vt:lpstr>Recommendation 6</vt:lpstr>
      <vt:lpstr>Preferred Program Format</vt:lpstr>
      <vt:lpstr>Recommendation 7</vt:lpstr>
      <vt:lpstr>Willingness to Travel to Locations for Study</vt:lpstr>
      <vt:lpstr>Willingness to Travel to Locations for Study</vt:lpstr>
      <vt:lpstr>Willingness to Travel to Locations for Study</vt:lpstr>
      <vt:lpstr>Image, Outreach, and Marketing</vt:lpstr>
      <vt:lpstr>Recommendation 8</vt:lpstr>
      <vt:lpstr>Gender</vt:lpstr>
      <vt:lpstr>Age</vt:lpstr>
      <vt:lpstr>Income</vt:lpstr>
      <vt:lpstr>Employment Status</vt:lpstr>
      <vt:lpstr>Children within Three Years of College</vt:lpstr>
      <vt:lpstr>Highest Level of Education</vt:lpstr>
      <vt:lpstr>Primary Motivation</vt:lpstr>
      <vt:lpstr>Primary Payment Method</vt:lpstr>
      <vt:lpstr>Recommendation 9</vt:lpstr>
      <vt:lpstr>Familiarity with York County Community College</vt:lpstr>
      <vt:lpstr>PowerPoint Presentation</vt:lpstr>
      <vt:lpstr>Familiarity with York County Community College</vt:lpstr>
      <vt:lpstr>Recommendation 10</vt:lpstr>
      <vt:lpstr>Statements of Agreement</vt:lpstr>
      <vt:lpstr>Importance of Enrollment Factors</vt:lpstr>
      <vt:lpstr>Recommendation 11</vt:lpstr>
      <vt:lpstr>Ability to Meet Needs of Students</vt:lpstr>
      <vt:lpstr>Recommendation 12</vt:lpstr>
      <vt:lpstr>York County Community College Value Propositions</vt:lpstr>
      <vt:lpstr>Recommendation 13</vt:lpstr>
      <vt:lpstr>Initial Inquiry Method</vt:lpstr>
      <vt:lpstr>Length of Time Until Follow-up</vt:lpstr>
      <vt:lpstr>Satisfaction with Contact from York County Community College</vt:lpstr>
      <vt:lpstr>Recommendation 14</vt:lpstr>
      <vt:lpstr>Recommendation 15</vt:lpstr>
      <vt:lpstr>Information Sources about York County Community College</vt:lpstr>
      <vt:lpstr>Online Information Gathering Methods</vt:lpstr>
      <vt:lpstr>Offline Information Gathering Methods</vt:lpstr>
      <vt:lpstr>Recommendation 16</vt:lpstr>
      <vt:lpstr>Opinions and Familiarity with Nominated Institutions</vt:lpstr>
      <vt:lpstr>Employers</vt:lpstr>
      <vt:lpstr>Recommendation 1</vt:lpstr>
      <vt:lpstr>Familiarity with York County Community College</vt:lpstr>
      <vt:lpstr>Recommendation 2</vt:lpstr>
      <vt:lpstr>Importance of Ongoing Education</vt:lpstr>
      <vt:lpstr>Recommendation 3</vt:lpstr>
      <vt:lpstr>Types of Study Employers Desire</vt:lpstr>
      <vt:lpstr>Recommendation 4</vt:lpstr>
      <vt:lpstr>Employers Requesting Contact</vt:lpstr>
      <vt:lpstr>Guidance Counselors</vt:lpstr>
      <vt:lpstr>Recommendation 1</vt:lpstr>
      <vt:lpstr>Familiarity with York County Community College</vt:lpstr>
      <vt:lpstr>Recommendation 2</vt:lpstr>
      <vt:lpstr>Top Five York County Community College Value Propositions</vt:lpstr>
      <vt:lpstr>Recommendation 3</vt:lpstr>
      <vt:lpstr>Attractiveness and Safety of York County Community College Campus </vt:lpstr>
      <vt:lpstr>Recommendation 4</vt:lpstr>
      <vt:lpstr>Top 10 Sources of Information about YCCC</vt:lpstr>
      <vt:lpstr>Recommendation 5</vt:lpstr>
      <vt:lpstr>On Campus Recruitment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sbaer</dc:creator>
  <cp:lastModifiedBy>Nicholas Gill</cp:lastModifiedBy>
  <cp:revision>405</cp:revision>
  <cp:lastPrinted>2014-01-24T21:29:09Z</cp:lastPrinted>
  <dcterms:created xsi:type="dcterms:W3CDTF">2012-10-03T03:33:11Z</dcterms:created>
  <dcterms:modified xsi:type="dcterms:W3CDTF">2015-12-17T17:33:47Z</dcterms:modified>
</cp:coreProperties>
</file>