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3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7369"/>
    <a:srgbClr val="007471"/>
    <a:srgbClr val="006C69"/>
    <a:srgbClr val="00918E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5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7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9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7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4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1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3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9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9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8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7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B5E7-E392-47B3-9197-547D6D775AC9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1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11575"/>
            <a:ext cx="7772400" cy="12414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Strategic Planning Committee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2017 Year End Update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508625"/>
            <a:ext cx="7772400" cy="739775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Review of new </a:t>
            </a:r>
            <a:r>
              <a:rPr lang="en-US" sz="3000" b="1" dirty="0">
                <a:solidFill>
                  <a:schemeClr val="bg1"/>
                </a:solidFill>
              </a:rPr>
              <a:t>s</a:t>
            </a:r>
            <a:r>
              <a:rPr lang="en-US" sz="3000" b="1" dirty="0" smtClean="0">
                <a:solidFill>
                  <a:schemeClr val="bg1"/>
                </a:solidFill>
              </a:rPr>
              <a:t>trategic </a:t>
            </a:r>
            <a:r>
              <a:rPr lang="en-US" sz="3000" b="1" dirty="0">
                <a:solidFill>
                  <a:schemeClr val="bg1"/>
                </a:solidFill>
              </a:rPr>
              <a:t>a</a:t>
            </a:r>
            <a:r>
              <a:rPr lang="en-US" sz="3000" b="1" dirty="0" smtClean="0">
                <a:solidFill>
                  <a:schemeClr val="bg1"/>
                </a:solidFill>
              </a:rPr>
              <a:t>ctions and initiatives</a:t>
            </a:r>
            <a:endParaRPr lang="en-US" sz="3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64" b="20635"/>
          <a:stretch/>
        </p:blipFill>
        <p:spPr>
          <a:xfrm>
            <a:off x="2358364" y="663575"/>
            <a:ext cx="442727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89" y="1905000"/>
            <a:ext cx="8534400" cy="1447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372567"/>
            <a:ext cx="8534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5909" y="152400"/>
            <a:ext cx="8138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 innovation by investing in and empowering our employees.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122706"/>
            <a:ext cx="7848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Centralize </a:t>
            </a:r>
            <a:r>
              <a:rPr lang="en-US" sz="2200" dirty="0">
                <a:solidFill>
                  <a:schemeClr val="bg1"/>
                </a:solidFill>
              </a:rPr>
              <a:t>professional development funding to allow staff and faculty equal access to attending training sessions within their fields. 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Offer </a:t>
            </a:r>
            <a:r>
              <a:rPr lang="en-US" sz="2200" dirty="0">
                <a:solidFill>
                  <a:schemeClr val="bg1"/>
                </a:solidFill>
              </a:rPr>
              <a:t>more regular, free, onsite, professional development opportunities for all staff &amp; faculty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Establish </a:t>
            </a:r>
            <a:r>
              <a:rPr lang="en-US" sz="2200" dirty="0">
                <a:solidFill>
                  <a:schemeClr val="bg1"/>
                </a:solidFill>
              </a:rPr>
              <a:t>an internal knowledge network that would allow for the sharing of knowledge through peer presentations and/or a blog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Create </a:t>
            </a:r>
            <a:r>
              <a:rPr lang="en-US" sz="2200" dirty="0">
                <a:solidFill>
                  <a:schemeClr val="bg1"/>
                </a:solidFill>
              </a:rPr>
              <a:t>a conduit that allows YCCC employees to utilize grants to fund professional development opportunities and assist with application processes.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462" y="1326301"/>
            <a:ext cx="22002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6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Questions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40416"/>
            <a:ext cx="3886200" cy="35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3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Who Are We?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140739"/>
              </p:ext>
            </p:extLst>
          </p:nvPr>
        </p:nvGraphicFramePr>
        <p:xfrm>
          <a:off x="762000" y="1295400"/>
          <a:ext cx="7620000" cy="4419600"/>
        </p:xfrm>
        <a:graphic>
          <a:graphicData uri="http://schemas.openxmlformats.org/drawingml/2006/table">
            <a:tbl>
              <a:tblPr firstRow="1" firstCol="1" bandRow="1"/>
              <a:tblGrid>
                <a:gridCol w="2529716">
                  <a:extLst>
                    <a:ext uri="{9D8B030D-6E8A-4147-A177-3AD203B41FA5}">
                      <a16:colId xmlns:a16="http://schemas.microsoft.com/office/drawing/2014/main" val="3680300236"/>
                    </a:ext>
                  </a:extLst>
                </a:gridCol>
                <a:gridCol w="5090284">
                  <a:extLst>
                    <a:ext uri="{9D8B030D-6E8A-4147-A177-3AD203B41FA5}">
                      <a16:colId xmlns:a16="http://schemas.microsoft.com/office/drawing/2014/main" val="1282164016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Documented Position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025947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Samuel Ellis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Finance representative, appointed by Dean of Finance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5317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Cathleen Ferrick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Faculty representative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89943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Dr. Nicholas Gill (Chair)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Associate Dean of Institutional Research and Planning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13781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Melinda Gilliam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Student representative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786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Audrey Gup-Mathews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Academic Affairs representative, appointed by VP/Academic Dean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25605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Paul Gurney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Appointed note taker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5620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John Hall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Staff-selected representative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52017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Brittany Heaward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Student Affairs representative, appointed by Dean of Students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35430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Peg </a:t>
                      </a:r>
                      <a:r>
                        <a:rPr lang="en-US" sz="1800" b="0" i="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Wheeler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Faculty representative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463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4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What We Had from 2015-16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26669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</a:rPr>
              <a:t>  Mission Statement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</a:rPr>
              <a:t>  Vision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</a:rPr>
              <a:t>  Core Values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</a:rPr>
              <a:t>  Goals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800600"/>
            <a:ext cx="8610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X"/>
            </a:pPr>
            <a:r>
              <a:rPr lang="en-US" sz="3600" b="1" dirty="0" smtClean="0">
                <a:solidFill>
                  <a:schemeClr val="bg1"/>
                </a:solidFill>
              </a:rPr>
              <a:t>  No Actions or Initiatives (flesh out goals)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38325"/>
            <a:ext cx="3458824" cy="230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8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0803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YCCC’s Strategic Goals (2016)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953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>
                <a:solidFill>
                  <a:schemeClr val="bg1"/>
                </a:solidFill>
              </a:rPr>
              <a:t>Pursue educational excellence by promoting and measuring student success in all forms</a:t>
            </a:r>
            <a:r>
              <a:rPr lang="en-US" sz="31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solidFill>
                  <a:schemeClr val="bg1"/>
                </a:solidFill>
              </a:rPr>
              <a:t>Enhance collaboration and strengthen connections to meet community needs</a:t>
            </a:r>
            <a:r>
              <a:rPr lang="en-US" sz="31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solidFill>
                  <a:schemeClr val="bg1"/>
                </a:solidFill>
              </a:rPr>
              <a:t>Maintain and advance our technological and physical infrastructures to meet the needs of the college community</a:t>
            </a:r>
            <a:r>
              <a:rPr lang="en-US" sz="31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solidFill>
                  <a:schemeClr val="bg1"/>
                </a:solidFill>
              </a:rPr>
              <a:t>Continually assess and improve accountability and resource stewardship focused on efficiency and effectiveness</a:t>
            </a:r>
            <a:r>
              <a:rPr lang="en-US" sz="31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13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100" dirty="0">
                <a:solidFill>
                  <a:schemeClr val="bg1"/>
                </a:solidFill>
              </a:rPr>
              <a:t>Foster innovation by investing in and empowering our employees.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4962"/>
            <a:ext cx="8534400" cy="80803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So What Did We Do?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1381125"/>
            <a:ext cx="8391525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9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89" y="1905000"/>
            <a:ext cx="8534400" cy="1447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372567"/>
            <a:ext cx="8534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5909" y="152400"/>
            <a:ext cx="8138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Pursue educational excellence by promoting and measuring student success in all forms.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012752"/>
            <a:ext cx="7848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Develop course schedules that allow students to meet their educational goals, including graduation, transfer, employment, or enrichment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Examine student feedback and review course success rates to assess academic effectiveness and format preferences (i.e. classroom, online, hybrid</a:t>
            </a:r>
            <a:r>
              <a:rPr lang="en-US" sz="2200" dirty="0" smtClean="0">
                <a:solidFill>
                  <a:schemeClr val="bg1"/>
                </a:solidFill>
              </a:rPr>
              <a:t>).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Increase course sequence planning and program tracks to ensure that pathways to student success are maximized within the confines of YCCC’s resources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Expand on efforts to promote student literacy and numeracy such as increasing student outreach resources and assessing placement practices.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851" y="1349817"/>
            <a:ext cx="22002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89" y="1905000"/>
            <a:ext cx="8534400" cy="1447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372567"/>
            <a:ext cx="8534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5909" y="152400"/>
            <a:ext cx="8138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collaboration and strengthen connections to meet community needs.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156460"/>
            <a:ext cx="7162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Explore </a:t>
            </a:r>
            <a:r>
              <a:rPr lang="en-US" sz="2200" dirty="0">
                <a:solidFill>
                  <a:schemeClr val="bg1"/>
                </a:solidFill>
              </a:rPr>
              <a:t>options for assisting students with childcare obstacles, such as partnerships with regional childcare facilities or an on-site service that could integrate credit programming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Promote </a:t>
            </a:r>
            <a:r>
              <a:rPr lang="en-US" sz="2200" dirty="0">
                <a:solidFill>
                  <a:schemeClr val="bg1"/>
                </a:solidFill>
              </a:rPr>
              <a:t>and offer more wellness and physical </a:t>
            </a:r>
            <a:r>
              <a:rPr lang="en-US" sz="2200" dirty="0" smtClean="0">
                <a:solidFill>
                  <a:schemeClr val="bg1"/>
                </a:solidFill>
              </a:rPr>
              <a:t>activities.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Promote </a:t>
            </a:r>
            <a:r>
              <a:rPr lang="en-US" sz="2200" dirty="0">
                <a:solidFill>
                  <a:schemeClr val="bg1"/>
                </a:solidFill>
              </a:rPr>
              <a:t>business and community outreach to respond to emerging employment deficits and needs. 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Expand </a:t>
            </a:r>
            <a:r>
              <a:rPr lang="en-US" sz="2200" dirty="0">
                <a:solidFill>
                  <a:schemeClr val="bg1"/>
                </a:solidFill>
              </a:rPr>
              <a:t>counseling and wellness services to provide support groups, targeted wellness activities, and outreach for non-traditional students.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564" y="1338684"/>
            <a:ext cx="22288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89" y="1905000"/>
            <a:ext cx="8534400" cy="1447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372567"/>
            <a:ext cx="8534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5909" y="152400"/>
            <a:ext cx="8138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and advance our technological and physical infrastructures to meet the needs of the college community.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909" y="2180540"/>
            <a:ext cx="813816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Establish </a:t>
            </a:r>
            <a:r>
              <a:rPr lang="en-US" sz="2100" dirty="0">
                <a:solidFill>
                  <a:schemeClr val="bg1"/>
                </a:solidFill>
              </a:rPr>
              <a:t>a capital improvements budget to support the regular maintenance, repair, and updating of all physical plant, starting with the 2017-2018 annual </a:t>
            </a:r>
            <a:r>
              <a:rPr lang="en-US" sz="2100" dirty="0" smtClean="0">
                <a:solidFill>
                  <a:schemeClr val="bg1"/>
                </a:solidFill>
              </a:rPr>
              <a:t>budget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Enhance </a:t>
            </a:r>
            <a:r>
              <a:rPr lang="en-US" sz="2100" dirty="0">
                <a:solidFill>
                  <a:schemeClr val="bg1"/>
                </a:solidFill>
              </a:rPr>
              <a:t>the Information Technology (IT) budget to support more regular maintenance and upgrading of the College’s technological infrastructure, starting with the 2017-2018 annual budget</a:t>
            </a:r>
            <a:r>
              <a:rPr lang="en-US" sz="21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Prioritize </a:t>
            </a:r>
            <a:r>
              <a:rPr lang="en-US" sz="2100" dirty="0">
                <a:solidFill>
                  <a:schemeClr val="bg1"/>
                </a:solidFill>
              </a:rPr>
              <a:t>funding for additional professional staff with skills set specifically aimed at supporting the operations of the physical plant, technological infrastructure, and database management</a:t>
            </a:r>
            <a:r>
              <a:rPr lang="en-US" sz="21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bg1"/>
                </a:solidFill>
              </a:rPr>
              <a:t>Develop </a:t>
            </a:r>
            <a:r>
              <a:rPr lang="en-US" sz="2100" dirty="0">
                <a:solidFill>
                  <a:schemeClr val="bg1"/>
                </a:solidFill>
              </a:rPr>
              <a:t>an integrated community feedback system for communicating areas of need and increased support with the Information Technology and Facilities staff and leadership.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801" y="1590675"/>
            <a:ext cx="22383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89" y="1905000"/>
            <a:ext cx="8534400" cy="1447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372567"/>
            <a:ext cx="8534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5909" y="152400"/>
            <a:ext cx="8138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Continually assess and improve accountability and resource stewardship focused on efficiency and effectiveness.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909" y="2198906"/>
            <a:ext cx="822089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Explore </a:t>
            </a:r>
            <a:r>
              <a:rPr lang="en-US" sz="2200" dirty="0">
                <a:solidFill>
                  <a:schemeClr val="bg1"/>
                </a:solidFill>
              </a:rPr>
              <a:t>procedural and technological options to allow students more flexibility in how they acquire their textbooks, vouchers, and other qualified academic resources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Conduct </a:t>
            </a:r>
            <a:r>
              <a:rPr lang="en-US" sz="2200" dirty="0">
                <a:solidFill>
                  <a:schemeClr val="bg1"/>
                </a:solidFill>
              </a:rPr>
              <a:t>regular process and initiative assessments at the College to evaluate the effectiveness of intra-institutional operations, services, and administration. 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Prioritize </a:t>
            </a:r>
            <a:r>
              <a:rPr lang="en-US" sz="2200" dirty="0">
                <a:solidFill>
                  <a:schemeClr val="bg1"/>
                </a:solidFill>
              </a:rPr>
              <a:t>professional staff funding to support a full-time administrator in the Counseling and Wellness </a:t>
            </a:r>
            <a:r>
              <a:rPr lang="en-US" sz="2200" dirty="0" smtClean="0">
                <a:solidFill>
                  <a:schemeClr val="bg1"/>
                </a:solidFill>
              </a:rPr>
              <a:t>Office.</a:t>
            </a: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bg1"/>
              </a:solidFill>
            </a:endParaRPr>
          </a:p>
          <a:p>
            <a:pPr marL="342900" lvl="0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Establish </a:t>
            </a:r>
            <a:r>
              <a:rPr lang="en-US" sz="2200" dirty="0">
                <a:solidFill>
                  <a:schemeClr val="bg1"/>
                </a:solidFill>
              </a:rPr>
              <a:t>an internal resource network that would allow for cross-institutional support amongst administrative and instructional departments.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851" y="1590675"/>
            <a:ext cx="22002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669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Strategic Planning Committee 2017 Year End Update</vt:lpstr>
      <vt:lpstr>Who Are We?</vt:lpstr>
      <vt:lpstr>What We Had from 2015-16</vt:lpstr>
      <vt:lpstr>YCCC’s Strategic Goals (2016)</vt:lpstr>
      <vt:lpstr>So What Did We Do?</vt:lpstr>
      <vt:lpstr> </vt:lpstr>
      <vt:lpstr> </vt:lpstr>
      <vt:lpstr> </vt:lpstr>
      <vt:lpstr> </vt:lpstr>
      <vt:lpstr>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Committee</dc:title>
  <dc:creator>Nicholas Gill</dc:creator>
  <cp:lastModifiedBy>Nicholas Gill</cp:lastModifiedBy>
  <cp:revision>30</cp:revision>
  <cp:lastPrinted>2016-04-04T14:53:06Z</cp:lastPrinted>
  <dcterms:created xsi:type="dcterms:W3CDTF">2016-03-31T18:24:13Z</dcterms:created>
  <dcterms:modified xsi:type="dcterms:W3CDTF">2017-04-28T19:26:40Z</dcterms:modified>
</cp:coreProperties>
</file>