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12" r:id="rId5"/>
    <p:sldId id="383" r:id="rId6"/>
    <p:sldId id="349" r:id="rId7"/>
    <p:sldId id="376" r:id="rId8"/>
    <p:sldId id="360" r:id="rId9"/>
    <p:sldId id="361" r:id="rId10"/>
    <p:sldId id="386" r:id="rId11"/>
    <p:sldId id="393" r:id="rId12"/>
    <p:sldId id="399" r:id="rId13"/>
    <p:sldId id="271" r:id="rId14"/>
    <p:sldId id="387" r:id="rId15"/>
    <p:sldId id="388" r:id="rId16"/>
    <p:sldId id="389" r:id="rId17"/>
    <p:sldId id="345" r:id="rId18"/>
    <p:sldId id="363" r:id="rId19"/>
    <p:sldId id="400" r:id="rId20"/>
    <p:sldId id="367" r:id="rId21"/>
    <p:sldId id="356" r:id="rId22"/>
    <p:sldId id="380" r:id="rId23"/>
    <p:sldId id="369" r:id="rId24"/>
    <p:sldId id="277" r:id="rId25"/>
    <p:sldId id="281" r:id="rId26"/>
    <p:sldId id="323" r:id="rId27"/>
    <p:sldId id="342" r:id="rId28"/>
    <p:sldId id="372" r:id="rId29"/>
    <p:sldId id="290" r:id="rId30"/>
    <p:sldId id="374"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8" autoAdjust="0"/>
    <p:restoredTop sz="87528" autoAdjust="0"/>
  </p:normalViewPr>
  <p:slideViewPr>
    <p:cSldViewPr>
      <p:cViewPr varScale="1">
        <p:scale>
          <a:sx n="80" d="100"/>
          <a:sy n="80" d="100"/>
        </p:scale>
        <p:origin x="13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18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2963" y="1"/>
            <a:ext cx="3170583" cy="481875"/>
          </a:xfrm>
          <a:prstGeom prst="rect">
            <a:avLst/>
          </a:prstGeom>
        </p:spPr>
        <p:txBody>
          <a:bodyPr vert="horz" lIns="91440" tIns="45720" rIns="91440" bIns="45720" rtlCol="0"/>
          <a:lstStyle>
            <a:lvl1pPr algn="r">
              <a:defRPr sz="1200"/>
            </a:lvl1pPr>
          </a:lstStyle>
          <a:p>
            <a:fld id="{560BBCEA-3D6D-40FA-803E-0F18EB4EDDE2}" type="datetimeFigureOut">
              <a:rPr lang="en-AU" smtClean="0"/>
              <a:t>30/08/2018</a:t>
            </a:fld>
            <a:endParaRPr lang="en-AU"/>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2183" y="4620723"/>
            <a:ext cx="5850835" cy="37807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119325"/>
            <a:ext cx="3170583" cy="4818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2963" y="9119325"/>
            <a:ext cx="3170583" cy="481875"/>
          </a:xfrm>
          <a:prstGeom prst="rect">
            <a:avLst/>
          </a:prstGeom>
        </p:spPr>
        <p:txBody>
          <a:bodyPr vert="horz" lIns="91440" tIns="45720" rIns="91440" bIns="45720" rtlCol="0" anchor="b"/>
          <a:lstStyle>
            <a:lvl1pPr algn="r">
              <a:defRPr sz="1200"/>
            </a:lvl1pPr>
          </a:lstStyle>
          <a:p>
            <a:fld id="{6F63CFDB-A43A-4CBE-A7D5-0191A53C4FA4}" type="slidenum">
              <a:rPr lang="en-AU" smtClean="0"/>
              <a:t>‹#›</a:t>
            </a:fld>
            <a:endParaRPr lang="en-AU"/>
          </a:p>
        </p:txBody>
      </p:sp>
    </p:spTree>
    <p:extLst>
      <p:ext uri="{BB962C8B-B14F-4D97-AF65-F5344CB8AC3E}">
        <p14:creationId xmlns:p14="http://schemas.microsoft.com/office/powerpoint/2010/main" val="39683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63CFDB-A43A-4CBE-A7D5-0191A53C4FA4}" type="slidenum">
              <a:rPr lang="en-AU" smtClean="0"/>
              <a:t>26</a:t>
            </a:fld>
            <a:endParaRPr lang="en-AU"/>
          </a:p>
        </p:txBody>
      </p:sp>
    </p:spTree>
    <p:extLst>
      <p:ext uri="{BB962C8B-B14F-4D97-AF65-F5344CB8AC3E}">
        <p14:creationId xmlns:p14="http://schemas.microsoft.com/office/powerpoint/2010/main" val="171513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3CFDB-A43A-4CBE-A7D5-0191A53C4FA4}" type="slidenum">
              <a:rPr lang="en-AU" smtClean="0"/>
              <a:t>27</a:t>
            </a:fld>
            <a:endParaRPr lang="en-AU"/>
          </a:p>
        </p:txBody>
      </p:sp>
    </p:spTree>
    <p:extLst>
      <p:ext uri="{BB962C8B-B14F-4D97-AF65-F5344CB8AC3E}">
        <p14:creationId xmlns:p14="http://schemas.microsoft.com/office/powerpoint/2010/main" val="16387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520D71-E532-4D4E-990F-6605C3839B97}" type="datetime1">
              <a:rPr lang="en-US" smtClean="0"/>
              <a:t>8/30/2018</a:t>
            </a:fld>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
        <p:nvSpPr>
          <p:cNvPr id="6" name="Slide Number Placeholder 5"/>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212979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A6C48-AD9F-4F52-B8D0-D7E614161F82}" type="datetime1">
              <a:rPr lang="en-US" smtClean="0"/>
              <a:t>8/30/2018</a:t>
            </a:fld>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
        <p:nvSpPr>
          <p:cNvPr id="6" name="Slide Number Placeholder 5"/>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158897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B036D-2F97-4BF8-B295-1D14076473CC}" type="datetime1">
              <a:rPr lang="en-US" smtClean="0"/>
              <a:t>8/30/2018</a:t>
            </a:fld>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
        <p:nvSpPr>
          <p:cNvPr id="6" name="Slide Number Placeholder 5"/>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47807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5E816-E6A9-4204-BB60-B638DB3B277F}" type="datetime1">
              <a:rPr lang="en-US" smtClean="0"/>
              <a:t>8/30/2018</a:t>
            </a:fld>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
        <p:nvSpPr>
          <p:cNvPr id="6" name="Slide Number Placeholder 5"/>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275404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F723E-46E3-4DED-8BEB-FA6087840482}" type="datetime1">
              <a:rPr lang="en-US" smtClean="0"/>
              <a:t>8/30/2018</a:t>
            </a:fld>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
        <p:nvSpPr>
          <p:cNvPr id="6" name="Slide Number Placeholder 5"/>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242624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F70C61-40A0-4F64-81EE-64374D70D6BE}" type="datetime1">
              <a:rPr lang="en-US" smtClean="0"/>
              <a:t>8/30/2018</a:t>
            </a:fld>
            <a:endParaRPr lang="en-US" dirty="0"/>
          </a:p>
        </p:txBody>
      </p:sp>
      <p:sp>
        <p:nvSpPr>
          <p:cNvPr id="6" name="Footer Placeholder 5"/>
          <p:cNvSpPr>
            <a:spLocks noGrp="1"/>
          </p:cNvSpPr>
          <p:nvPr>
            <p:ph type="ftr" sz="quarter" idx="11"/>
          </p:nvPr>
        </p:nvSpPr>
        <p:spPr/>
        <p:txBody>
          <a:bodyPr/>
          <a:lstStyle/>
          <a:p>
            <a:r>
              <a:rPr lang="en-US" smtClean="0"/>
              <a:t>8.30.18</a:t>
            </a:r>
            <a:endParaRPr lang="en-US" dirty="0"/>
          </a:p>
        </p:txBody>
      </p:sp>
      <p:sp>
        <p:nvSpPr>
          <p:cNvPr id="7" name="Slide Number Placeholder 6"/>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337366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E9BD27-09D1-4C55-BC4C-ABD107FD5F70}" type="datetime1">
              <a:rPr lang="en-US" smtClean="0"/>
              <a:t>8/30/2018</a:t>
            </a:fld>
            <a:endParaRPr lang="en-US" dirty="0"/>
          </a:p>
        </p:txBody>
      </p:sp>
      <p:sp>
        <p:nvSpPr>
          <p:cNvPr id="8" name="Footer Placeholder 7"/>
          <p:cNvSpPr>
            <a:spLocks noGrp="1"/>
          </p:cNvSpPr>
          <p:nvPr>
            <p:ph type="ftr" sz="quarter" idx="11"/>
          </p:nvPr>
        </p:nvSpPr>
        <p:spPr/>
        <p:txBody>
          <a:bodyPr/>
          <a:lstStyle/>
          <a:p>
            <a:r>
              <a:rPr lang="en-US" smtClean="0"/>
              <a:t>8.30.18</a:t>
            </a:r>
            <a:endParaRPr lang="en-US" dirty="0"/>
          </a:p>
        </p:txBody>
      </p:sp>
      <p:sp>
        <p:nvSpPr>
          <p:cNvPr id="9" name="Slide Number Placeholder 8"/>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358574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CE2C4F-787E-4EB3-9BC0-75D83C76DE19}" type="datetime1">
              <a:rPr lang="en-US" smtClean="0"/>
              <a:t>8/30/2018</a:t>
            </a:fld>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
        <p:nvSpPr>
          <p:cNvPr id="5" name="Slide Number Placeholder 4"/>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68074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838B0-A1A5-47B2-A897-0EA55C13DACF}" type="datetime1">
              <a:rPr lang="en-US" smtClean="0"/>
              <a:t>8/30/2018</a:t>
            </a:fld>
            <a:endParaRPr lang="en-US" dirty="0"/>
          </a:p>
        </p:txBody>
      </p:sp>
      <p:sp>
        <p:nvSpPr>
          <p:cNvPr id="3" name="Footer Placeholder 2"/>
          <p:cNvSpPr>
            <a:spLocks noGrp="1"/>
          </p:cNvSpPr>
          <p:nvPr>
            <p:ph type="ftr" sz="quarter" idx="11"/>
          </p:nvPr>
        </p:nvSpPr>
        <p:spPr/>
        <p:txBody>
          <a:bodyPr/>
          <a:lstStyle/>
          <a:p>
            <a:r>
              <a:rPr lang="en-US" smtClean="0"/>
              <a:t>8.30.18</a:t>
            </a:r>
            <a:endParaRPr lang="en-US" dirty="0"/>
          </a:p>
        </p:txBody>
      </p:sp>
      <p:sp>
        <p:nvSpPr>
          <p:cNvPr id="4" name="Slide Number Placeholder 3"/>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260855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11C5A-204C-4E55-8226-088FD058B593}" type="datetime1">
              <a:rPr lang="en-US" smtClean="0"/>
              <a:t>8/30/2018</a:t>
            </a:fld>
            <a:endParaRPr lang="en-US" dirty="0"/>
          </a:p>
        </p:txBody>
      </p:sp>
      <p:sp>
        <p:nvSpPr>
          <p:cNvPr id="6" name="Footer Placeholder 5"/>
          <p:cNvSpPr>
            <a:spLocks noGrp="1"/>
          </p:cNvSpPr>
          <p:nvPr>
            <p:ph type="ftr" sz="quarter" idx="11"/>
          </p:nvPr>
        </p:nvSpPr>
        <p:spPr/>
        <p:txBody>
          <a:bodyPr/>
          <a:lstStyle/>
          <a:p>
            <a:r>
              <a:rPr lang="en-US" smtClean="0"/>
              <a:t>8.30.18</a:t>
            </a:r>
            <a:endParaRPr lang="en-US" dirty="0"/>
          </a:p>
        </p:txBody>
      </p:sp>
      <p:sp>
        <p:nvSpPr>
          <p:cNvPr id="7" name="Slide Number Placeholder 6"/>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120265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AFC9E-1540-4BEC-AD94-807C92246D53}" type="datetime1">
              <a:rPr lang="en-US" smtClean="0"/>
              <a:t>8/30/2018</a:t>
            </a:fld>
            <a:endParaRPr lang="en-US" dirty="0"/>
          </a:p>
        </p:txBody>
      </p:sp>
      <p:sp>
        <p:nvSpPr>
          <p:cNvPr id="6" name="Footer Placeholder 5"/>
          <p:cNvSpPr>
            <a:spLocks noGrp="1"/>
          </p:cNvSpPr>
          <p:nvPr>
            <p:ph type="ftr" sz="quarter" idx="11"/>
          </p:nvPr>
        </p:nvSpPr>
        <p:spPr/>
        <p:txBody>
          <a:bodyPr/>
          <a:lstStyle/>
          <a:p>
            <a:r>
              <a:rPr lang="en-US" smtClean="0"/>
              <a:t>8.30.18</a:t>
            </a:r>
            <a:endParaRPr lang="en-US" dirty="0"/>
          </a:p>
        </p:txBody>
      </p:sp>
      <p:sp>
        <p:nvSpPr>
          <p:cNvPr id="7" name="Slide Number Placeholder 6"/>
          <p:cNvSpPr>
            <a:spLocks noGrp="1"/>
          </p:cNvSpPr>
          <p:nvPr>
            <p:ph type="sldNum" sz="quarter" idx="12"/>
          </p:nvPr>
        </p:nvSpPr>
        <p:spPr/>
        <p:txBody>
          <a:bodyPr/>
          <a:lstStyle/>
          <a:p>
            <a:fld id="{4B2301F9-B453-4EBC-B1BB-C7426BAA51ED}" type="slidenum">
              <a:rPr lang="en-US" smtClean="0"/>
              <a:t>‹#›</a:t>
            </a:fld>
            <a:endParaRPr lang="en-US" dirty="0"/>
          </a:p>
        </p:txBody>
      </p:sp>
    </p:spTree>
    <p:extLst>
      <p:ext uri="{BB962C8B-B14F-4D97-AF65-F5344CB8AC3E}">
        <p14:creationId xmlns:p14="http://schemas.microsoft.com/office/powerpoint/2010/main" val="337365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925B9-2361-4C5E-9BB8-6D4DFAB4E924}" type="datetime1">
              <a:rPr lang="en-US" smtClean="0"/>
              <a:t>8/30/2018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8.30.18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301F9-B453-4EBC-B1BB-C7426BAA51ED}" type="slidenum">
              <a:rPr lang="en-US" smtClean="0"/>
              <a:t>‹#›</a:t>
            </a:fld>
            <a:endParaRPr lang="en-US" dirty="0"/>
          </a:p>
        </p:txBody>
      </p:sp>
    </p:spTree>
    <p:extLst>
      <p:ext uri="{BB962C8B-B14F-4D97-AF65-F5344CB8AC3E}">
        <p14:creationId xmlns:p14="http://schemas.microsoft.com/office/powerpoint/2010/main" val="1909207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hyperlink" Target="mailto:security@yccc.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yjarey@yccc.edu" TargetMode="External"/><Relationship Id="rId2" Type="http://schemas.openxmlformats.org/officeDocument/2006/relationships/hyperlink" Target="mailto:ymparadis@yccc.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ecurity@yccc.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eanofstudents@yccc.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086600" cy="1354217"/>
          </a:xfrm>
          <a:prstGeom prst="rect">
            <a:avLst/>
          </a:prstGeom>
          <a:noFill/>
        </p:spPr>
        <p:txBody>
          <a:bodyPr wrap="square" rtlCol="0">
            <a:spAutoFit/>
          </a:bodyPr>
          <a:lstStyle/>
          <a:p>
            <a:pPr lvl="1" algn="ctr"/>
            <a:r>
              <a:rPr lang="en-US" sz="5000" b="1" dirty="0" smtClean="0">
                <a:solidFill>
                  <a:srgbClr val="0070C0"/>
                </a:solidFill>
                <a:latin typeface="Corbel"/>
                <a:ea typeface="+mj-ea"/>
                <a:cs typeface="+mj-cs"/>
              </a:rPr>
              <a:t>Campus Safety</a:t>
            </a:r>
          </a:p>
          <a:p>
            <a:pPr lvl="1"/>
            <a:r>
              <a:rPr lang="en-US" sz="3200" b="1" dirty="0" smtClean="0">
                <a:solidFill>
                  <a:srgbClr val="0070C0"/>
                </a:solidFill>
                <a:latin typeface="Corbel"/>
                <a:ea typeface="+mj-ea"/>
                <a:cs typeface="+mj-cs"/>
              </a:rPr>
              <a:t>   at York County Community College</a:t>
            </a:r>
            <a:endParaRPr lang="en-US" sz="3200" b="1" dirty="0">
              <a:solidFill>
                <a:srgbClr val="0070C0"/>
              </a:solidFill>
            </a:endParaRPr>
          </a:p>
        </p:txBody>
      </p:sp>
      <p:pic>
        <p:nvPicPr>
          <p:cNvPr id="7" name="Picture 2" descr="C:\Documents and Settings\ydpetersen\My Documents\My Pictures\YCCC Pics\YC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905000"/>
            <a:ext cx="5334000" cy="30120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5257800"/>
            <a:ext cx="7162800" cy="1354217"/>
          </a:xfrm>
          <a:prstGeom prst="rect">
            <a:avLst/>
          </a:prstGeom>
        </p:spPr>
        <p:txBody>
          <a:bodyPr wrap="square">
            <a:spAutoFit/>
          </a:bodyPr>
          <a:lstStyle/>
          <a:p>
            <a:pPr algn="ctr"/>
            <a:r>
              <a:rPr lang="en-US" sz="3200" b="1" dirty="0" smtClean="0">
                <a:solidFill>
                  <a:srgbClr val="0070C0"/>
                </a:solidFill>
                <a:latin typeface="Corbel" pitchFamily="34" charset="0"/>
              </a:rPr>
              <a:t>YCCC </a:t>
            </a:r>
            <a:r>
              <a:rPr lang="en-US" sz="3200" b="1" dirty="0">
                <a:solidFill>
                  <a:srgbClr val="0070C0"/>
                </a:solidFill>
                <a:latin typeface="Corbel" pitchFamily="34" charset="0"/>
              </a:rPr>
              <a:t>strives to maintain a safe &amp; secure environment for </a:t>
            </a:r>
            <a:r>
              <a:rPr lang="en-US" sz="3200" b="1" dirty="0" smtClean="0">
                <a:solidFill>
                  <a:srgbClr val="0070C0"/>
                </a:solidFill>
                <a:latin typeface="Corbel" pitchFamily="34" charset="0"/>
              </a:rPr>
              <a:t>everyone</a:t>
            </a:r>
            <a:endParaRPr lang="en-US" sz="3200" b="1" dirty="0">
              <a:solidFill>
                <a:srgbClr val="0070C0"/>
              </a:solidFill>
              <a:latin typeface="Corbel" pitchFamily="34" charset="0"/>
            </a:endParaRPr>
          </a:p>
          <a:p>
            <a:endParaRPr lang="en-US" dirty="0"/>
          </a:p>
        </p:txBody>
      </p:sp>
      <p:sp>
        <p:nvSpPr>
          <p:cNvPr id="5" name="TextBox 4"/>
          <p:cNvSpPr txBox="1"/>
          <p:nvPr/>
        </p:nvSpPr>
        <p:spPr>
          <a:xfrm>
            <a:off x="304800" y="366890"/>
            <a:ext cx="8419563" cy="6033910"/>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739307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14800"/>
            <a:ext cx="8001000" cy="2514600"/>
          </a:xfrm>
        </p:spPr>
        <p:txBody>
          <a:bodyPr>
            <a:normAutofit fontScale="90000"/>
          </a:bodyPr>
          <a:lstStyle/>
          <a:p>
            <a:pPr algn="l"/>
            <a:r>
              <a:rPr lang="en-US" sz="2800" dirty="0" smtClean="0">
                <a:latin typeface="Corbel" pitchFamily="34" charset="0"/>
              </a:rPr>
              <a:t/>
            </a:r>
            <a:br>
              <a:rPr lang="en-US" sz="2800" dirty="0" smtClean="0">
                <a:latin typeface="Corbel" pitchFamily="34" charset="0"/>
              </a:rPr>
            </a:br>
            <a:r>
              <a:rPr lang="en-US" sz="2800" dirty="0">
                <a:latin typeface="Corbel" pitchFamily="34" charset="0"/>
              </a:rPr>
              <a:t/>
            </a:r>
            <a:br>
              <a:rPr lang="en-US" sz="2800" dirty="0">
                <a:latin typeface="Corbel" pitchFamily="34" charset="0"/>
              </a:rPr>
            </a:br>
            <a:r>
              <a:rPr lang="en-US" sz="2800" dirty="0" smtClean="0">
                <a:latin typeface="Corbel" pitchFamily="34" charset="0"/>
              </a:rPr>
              <a:t/>
            </a:r>
            <a:br>
              <a:rPr lang="en-US" sz="2800" dirty="0" smtClean="0">
                <a:latin typeface="Corbel" pitchFamily="34" charset="0"/>
              </a:rPr>
            </a:br>
            <a:r>
              <a:rPr lang="en-US" sz="2800" dirty="0">
                <a:latin typeface="Corbel" pitchFamily="34" charset="0"/>
              </a:rPr>
              <a:t/>
            </a:r>
            <a:br>
              <a:rPr lang="en-US" sz="2800" dirty="0">
                <a:latin typeface="Corbel" pitchFamily="34" charset="0"/>
              </a:rPr>
            </a:br>
            <a:r>
              <a:rPr lang="en-US" sz="2800" dirty="0" smtClean="0">
                <a:latin typeface="Corbel" pitchFamily="34" charset="0"/>
              </a:rPr>
              <a:t/>
            </a:r>
            <a:br>
              <a:rPr lang="en-US" sz="2800" dirty="0" smtClean="0">
                <a:latin typeface="Corbel" pitchFamily="34" charset="0"/>
              </a:rPr>
            </a:br>
            <a:r>
              <a:rPr lang="en-US" sz="2700" dirty="0" smtClean="0">
                <a:latin typeface="Corbel" pitchFamily="34" charset="0"/>
              </a:rPr>
              <a:t>The PA System may be used to make announcements and give directions to be followed during an urgent or emergency situation.  Speakers are located both inside and outside the building.  </a:t>
            </a:r>
            <a:br>
              <a:rPr lang="en-US" sz="2700" dirty="0" smtClean="0">
                <a:latin typeface="Corbel" pitchFamily="34" charset="0"/>
              </a:rPr>
            </a:br>
            <a:r>
              <a:rPr lang="en-US" sz="2700" dirty="0">
                <a:latin typeface="Corbel" pitchFamily="34" charset="0"/>
              </a:rPr>
              <a:t/>
            </a:r>
            <a:br>
              <a:rPr lang="en-US" sz="2700" dirty="0">
                <a:latin typeface="Corbel" pitchFamily="34" charset="0"/>
              </a:rPr>
            </a:br>
            <a:r>
              <a:rPr lang="en-US" sz="2700" dirty="0" smtClean="0">
                <a:latin typeface="Corbel" pitchFamily="34" charset="0"/>
              </a:rPr>
              <a:t>ERT members will help direct you if there is an urgent or emergency situation on campus</a:t>
            </a:r>
            <a:br>
              <a:rPr lang="en-US" sz="2700" dirty="0" smtClean="0">
                <a:latin typeface="Corbel" pitchFamily="34" charset="0"/>
              </a:rPr>
            </a:br>
            <a:r>
              <a:rPr lang="en-US" sz="2700" dirty="0" smtClean="0">
                <a:latin typeface="Corbel" pitchFamily="34" charset="0"/>
              </a:rPr>
              <a:t/>
            </a:r>
            <a:br>
              <a:rPr lang="en-US" sz="2700" dirty="0" smtClean="0">
                <a:latin typeface="Corbel" pitchFamily="34" charset="0"/>
              </a:rPr>
            </a:br>
            <a:r>
              <a:rPr lang="en-US" sz="2700" dirty="0" smtClean="0">
                <a:latin typeface="Corbel" pitchFamily="34" charset="0"/>
              </a:rPr>
              <a:t/>
            </a:r>
            <a:br>
              <a:rPr lang="en-US" sz="2700" dirty="0" smtClean="0">
                <a:latin typeface="Corbel" pitchFamily="34" charset="0"/>
              </a:rPr>
            </a:br>
            <a:r>
              <a:rPr lang="en-US" sz="4000" dirty="0" smtClean="0">
                <a:latin typeface="Corbel" pitchFamily="34" charset="0"/>
              </a:rPr>
              <a:t> </a:t>
            </a:r>
            <a:br>
              <a:rPr lang="en-US" sz="4000" dirty="0" smtClean="0">
                <a:latin typeface="Corbel" pitchFamily="34" charset="0"/>
              </a:rPr>
            </a:br>
            <a:endParaRPr lang="en-US" sz="4000" dirty="0">
              <a:latin typeface="Corbel" pitchFamily="34" charset="0"/>
            </a:endParaRPr>
          </a:p>
        </p:txBody>
      </p:sp>
      <p:pic>
        <p:nvPicPr>
          <p:cNvPr id="7" name="Content Placeholder 6" descr="YCCC emergecy pics 027.jpg"/>
          <p:cNvPicPr>
            <a:picLocks noGrp="1" noChangeAspect="1"/>
          </p:cNvPicPr>
          <p:nvPr>
            <p:ph idx="1"/>
          </p:nvPr>
        </p:nvPicPr>
        <p:blipFill>
          <a:blip r:embed="rId2" cstate="print"/>
          <a:stretch>
            <a:fillRect/>
          </a:stretch>
        </p:blipFill>
        <p:spPr>
          <a:xfrm>
            <a:off x="1524000" y="1600200"/>
            <a:ext cx="2590800" cy="2220685"/>
          </a:xfrm>
          <a:prstGeom prst="rect">
            <a:avLst/>
          </a:prstGeom>
        </p:spPr>
      </p:pic>
      <p:pic>
        <p:nvPicPr>
          <p:cNvPr id="3" name="Picture 2"/>
          <p:cNvPicPr>
            <a:picLocks noChangeAspect="1"/>
          </p:cNvPicPr>
          <p:nvPr/>
        </p:nvPicPr>
        <p:blipFill>
          <a:blip r:embed="rId3"/>
          <a:stretch>
            <a:fillRect/>
          </a:stretch>
        </p:blipFill>
        <p:spPr>
          <a:xfrm>
            <a:off x="4898260" y="1600200"/>
            <a:ext cx="2950340" cy="2133600"/>
          </a:xfrm>
          <a:prstGeom prst="rect">
            <a:avLst/>
          </a:prstGeom>
        </p:spPr>
      </p:pic>
      <p:sp>
        <p:nvSpPr>
          <p:cNvPr id="4" name="TextBox 3"/>
          <p:cNvSpPr txBox="1"/>
          <p:nvPr/>
        </p:nvSpPr>
        <p:spPr>
          <a:xfrm>
            <a:off x="838200" y="824925"/>
            <a:ext cx="7391400" cy="646331"/>
          </a:xfrm>
          <a:prstGeom prst="rect">
            <a:avLst/>
          </a:prstGeom>
          <a:noFill/>
        </p:spPr>
        <p:txBody>
          <a:bodyPr wrap="square" rtlCol="0">
            <a:spAutoFit/>
          </a:bodyPr>
          <a:lstStyle/>
          <a:p>
            <a:pPr algn="ctr"/>
            <a:r>
              <a:rPr lang="en-US" sz="3600" b="1" dirty="0" smtClean="0">
                <a:solidFill>
                  <a:srgbClr val="0070C0"/>
                </a:solidFill>
              </a:rPr>
              <a:t>Public Address System</a:t>
            </a:r>
            <a:endParaRPr lang="en-US" sz="3600" b="1" dirty="0">
              <a:solidFill>
                <a:srgbClr val="0070C0"/>
              </a:solidFill>
            </a:endParaRPr>
          </a:p>
        </p:txBody>
      </p:sp>
      <p:sp>
        <p:nvSpPr>
          <p:cNvPr id="9" name="TextBox 8"/>
          <p:cNvSpPr txBox="1"/>
          <p:nvPr/>
        </p:nvSpPr>
        <p:spPr>
          <a:xfrm>
            <a:off x="76200" y="0"/>
            <a:ext cx="9067800" cy="6858000"/>
          </a:xfrm>
          <a:prstGeom prst="rect">
            <a:avLst/>
          </a:prstGeom>
          <a:noFill/>
          <a:ln w="127000">
            <a:solidFill>
              <a:srgbClr val="006666"/>
            </a:solidFill>
          </a:ln>
        </p:spPr>
        <p:txBody>
          <a:bodyPr wrap="square" rtlCol="0">
            <a:spAutoFit/>
          </a:bodyPr>
          <a:lstStyle/>
          <a:p>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1925862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08038"/>
          </a:xfrm>
        </p:spPr>
        <p:txBody>
          <a:bodyPr>
            <a:normAutofit/>
          </a:bodyPr>
          <a:lstStyle/>
          <a:p>
            <a:r>
              <a:rPr lang="en-US" b="1" dirty="0" smtClean="0">
                <a:solidFill>
                  <a:srgbClr val="0070C0"/>
                </a:solidFill>
              </a:rPr>
              <a:t>Examples of using the PA include:</a:t>
            </a:r>
            <a:endParaRPr lang="en-US" b="1" dirty="0">
              <a:solidFill>
                <a:srgbClr val="0070C0"/>
              </a:solidFill>
            </a:endParaRPr>
          </a:p>
        </p:txBody>
      </p:sp>
      <p:sp>
        <p:nvSpPr>
          <p:cNvPr id="3" name="Content Placeholder 2"/>
          <p:cNvSpPr>
            <a:spLocks noGrp="1"/>
          </p:cNvSpPr>
          <p:nvPr>
            <p:ph idx="1"/>
          </p:nvPr>
        </p:nvSpPr>
        <p:spPr>
          <a:xfrm>
            <a:off x="533400" y="1981200"/>
            <a:ext cx="8229600" cy="4525963"/>
          </a:xfrm>
        </p:spPr>
        <p:txBody>
          <a:bodyPr>
            <a:normAutofit lnSpcReduction="10000"/>
          </a:bodyPr>
          <a:lstStyle/>
          <a:p>
            <a:r>
              <a:rPr lang="en-US" sz="3600" dirty="0" smtClean="0"/>
              <a:t>Lockdown – used if there is a threat  outside or in the vicinity off campus</a:t>
            </a:r>
          </a:p>
          <a:p>
            <a:r>
              <a:rPr lang="en-US" sz="3600" dirty="0" smtClean="0"/>
              <a:t>Shelter in place – used for weather related emergencies</a:t>
            </a:r>
          </a:p>
          <a:p>
            <a:r>
              <a:rPr lang="en-US" sz="3600" dirty="0" smtClean="0"/>
              <a:t>Evacuate –unsafe condition exists within the building</a:t>
            </a:r>
          </a:p>
          <a:p>
            <a:pPr lvl="0"/>
            <a:r>
              <a:rPr lang="en-US" sz="3600" dirty="0">
                <a:solidFill>
                  <a:prstClr val="black"/>
                </a:solidFill>
              </a:rPr>
              <a:t>Internal Threat– used if the threat is in the building (time permitting)</a:t>
            </a:r>
          </a:p>
          <a:p>
            <a:endParaRPr lang="en-US" dirty="0" smtClean="0"/>
          </a:p>
          <a:p>
            <a:endParaRPr lang="en-US" dirty="0" smtClean="0"/>
          </a:p>
          <a:p>
            <a:endParaRPr lang="en-US" dirty="0"/>
          </a:p>
        </p:txBody>
      </p:sp>
      <p:sp>
        <p:nvSpPr>
          <p:cNvPr id="8" name="TextBox 7"/>
          <p:cNvSpPr txBox="1"/>
          <p:nvPr/>
        </p:nvSpPr>
        <p:spPr>
          <a:xfrm>
            <a:off x="228600" y="366890"/>
            <a:ext cx="8495763" cy="6338709"/>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2000781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763" y="2209801"/>
            <a:ext cx="8229600" cy="3886200"/>
          </a:xfrm>
        </p:spPr>
        <p:txBody>
          <a:bodyPr>
            <a:normAutofit lnSpcReduction="10000"/>
          </a:bodyPr>
          <a:lstStyle/>
          <a:p>
            <a:pPr marL="1085850" lvl="2" indent="-285750"/>
            <a:r>
              <a:rPr lang="en-US" sz="3200" b="1" dirty="0" smtClean="0">
                <a:solidFill>
                  <a:srgbClr val="0070C0"/>
                </a:solidFill>
                <a:latin typeface="Corbel" pitchFamily="34" charset="0"/>
              </a:rPr>
              <a:t>CLOSE </a:t>
            </a:r>
            <a:r>
              <a:rPr lang="en-US" sz="3200" b="1" dirty="0">
                <a:solidFill>
                  <a:srgbClr val="0070C0"/>
                </a:solidFill>
                <a:latin typeface="Corbel" pitchFamily="34" charset="0"/>
              </a:rPr>
              <a:t>&amp; LOCK </a:t>
            </a:r>
            <a:r>
              <a:rPr lang="en-US" sz="3200" dirty="0" smtClean="0">
                <a:solidFill>
                  <a:srgbClr val="0070C0"/>
                </a:solidFill>
                <a:latin typeface="Corbel" pitchFamily="34" charset="0"/>
              </a:rPr>
              <a:t>doors</a:t>
            </a:r>
          </a:p>
          <a:p>
            <a:pPr marL="1085850" lvl="2" indent="-285750"/>
            <a:r>
              <a:rPr lang="en-US" sz="3200" b="1" dirty="0" smtClean="0">
                <a:solidFill>
                  <a:srgbClr val="0070C0"/>
                </a:solidFill>
                <a:latin typeface="Corbel" pitchFamily="34" charset="0"/>
              </a:rPr>
              <a:t>Shut off </a:t>
            </a:r>
            <a:r>
              <a:rPr lang="en-US" sz="3200" dirty="0" smtClean="0">
                <a:solidFill>
                  <a:srgbClr val="0070C0"/>
                </a:solidFill>
                <a:latin typeface="Corbel" pitchFamily="34" charset="0"/>
              </a:rPr>
              <a:t>lights</a:t>
            </a:r>
            <a:endParaRPr lang="en-US" sz="3200" dirty="0">
              <a:solidFill>
                <a:srgbClr val="0070C0"/>
              </a:solidFill>
              <a:latin typeface="Corbel" pitchFamily="34" charset="0"/>
            </a:endParaRPr>
          </a:p>
          <a:p>
            <a:pPr marL="1085850" lvl="2" indent="-285750"/>
            <a:r>
              <a:rPr lang="en-US" sz="3200" b="1" dirty="0" smtClean="0">
                <a:solidFill>
                  <a:srgbClr val="0070C0"/>
                </a:solidFill>
                <a:latin typeface="Corbel" pitchFamily="34" charset="0"/>
              </a:rPr>
              <a:t>CLOSE</a:t>
            </a:r>
            <a:r>
              <a:rPr lang="en-US" sz="3200" dirty="0" smtClean="0">
                <a:solidFill>
                  <a:srgbClr val="0070C0"/>
                </a:solidFill>
                <a:latin typeface="Corbel" pitchFamily="34" charset="0"/>
              </a:rPr>
              <a:t> </a:t>
            </a:r>
            <a:r>
              <a:rPr lang="en-US" sz="3200" dirty="0">
                <a:solidFill>
                  <a:srgbClr val="0070C0"/>
                </a:solidFill>
                <a:latin typeface="Corbel" pitchFamily="34" charset="0"/>
              </a:rPr>
              <a:t>the blinds or shades</a:t>
            </a:r>
          </a:p>
          <a:p>
            <a:pPr marL="1085850" lvl="2" indent="-285750"/>
            <a:r>
              <a:rPr lang="en-US" sz="3200" b="1" dirty="0" smtClean="0">
                <a:solidFill>
                  <a:srgbClr val="0070C0"/>
                </a:solidFill>
                <a:latin typeface="Corbel" pitchFamily="34" charset="0"/>
              </a:rPr>
              <a:t>MOVE</a:t>
            </a:r>
            <a:r>
              <a:rPr lang="en-US" sz="3200" dirty="0" smtClean="0">
                <a:solidFill>
                  <a:srgbClr val="0070C0"/>
                </a:solidFill>
                <a:latin typeface="Corbel" pitchFamily="34" charset="0"/>
              </a:rPr>
              <a:t> </a:t>
            </a:r>
            <a:r>
              <a:rPr lang="en-US" sz="3200" dirty="0">
                <a:solidFill>
                  <a:srgbClr val="0070C0"/>
                </a:solidFill>
                <a:latin typeface="Corbel" pitchFamily="34" charset="0"/>
              </a:rPr>
              <a:t>away from doors &amp; windows</a:t>
            </a:r>
          </a:p>
          <a:p>
            <a:pPr marL="1085850" lvl="2" indent="-285750"/>
            <a:r>
              <a:rPr lang="en-US" sz="3200" b="1" dirty="0" smtClean="0">
                <a:solidFill>
                  <a:srgbClr val="0070C0"/>
                </a:solidFill>
                <a:latin typeface="Corbel" pitchFamily="34" charset="0"/>
              </a:rPr>
              <a:t>STAY</a:t>
            </a:r>
            <a:r>
              <a:rPr lang="en-US" sz="3200" dirty="0" smtClean="0">
                <a:solidFill>
                  <a:srgbClr val="0070C0"/>
                </a:solidFill>
                <a:latin typeface="Corbel" pitchFamily="34" charset="0"/>
              </a:rPr>
              <a:t> </a:t>
            </a:r>
            <a:r>
              <a:rPr lang="en-US" sz="3200" dirty="0">
                <a:solidFill>
                  <a:srgbClr val="0070C0"/>
                </a:solidFill>
                <a:latin typeface="Corbel" pitchFamily="34" charset="0"/>
              </a:rPr>
              <a:t>where you are</a:t>
            </a:r>
          </a:p>
          <a:p>
            <a:pPr marL="1085850" lvl="2" indent="-285750"/>
            <a:r>
              <a:rPr lang="en-US" sz="3200" b="1" dirty="0" smtClean="0">
                <a:solidFill>
                  <a:srgbClr val="0070C0"/>
                </a:solidFill>
                <a:latin typeface="Corbel" pitchFamily="34" charset="0"/>
              </a:rPr>
              <a:t>REMAIN</a:t>
            </a:r>
            <a:r>
              <a:rPr lang="en-US" sz="3200" dirty="0" smtClean="0">
                <a:solidFill>
                  <a:srgbClr val="0070C0"/>
                </a:solidFill>
                <a:latin typeface="Corbel" pitchFamily="34" charset="0"/>
              </a:rPr>
              <a:t> quiet</a:t>
            </a:r>
          </a:p>
          <a:p>
            <a:pPr marL="1085850" lvl="2" indent="-285750"/>
            <a:r>
              <a:rPr lang="en-US" sz="3200" b="1" dirty="0">
                <a:solidFill>
                  <a:srgbClr val="0070C0"/>
                </a:solidFill>
                <a:latin typeface="Corbel" pitchFamily="34" charset="0"/>
              </a:rPr>
              <a:t>Silence</a:t>
            </a:r>
            <a:r>
              <a:rPr lang="en-US" sz="3200" dirty="0">
                <a:solidFill>
                  <a:srgbClr val="0070C0"/>
                </a:solidFill>
                <a:latin typeface="Corbel" pitchFamily="34" charset="0"/>
              </a:rPr>
              <a:t> your cell </a:t>
            </a:r>
            <a:r>
              <a:rPr lang="en-US" sz="3200" dirty="0" smtClean="0">
                <a:solidFill>
                  <a:srgbClr val="0070C0"/>
                </a:solidFill>
                <a:latin typeface="Corbel" pitchFamily="34" charset="0"/>
              </a:rPr>
              <a:t>phones </a:t>
            </a:r>
          </a:p>
          <a:p>
            <a:pPr marL="800100" lvl="2" indent="0">
              <a:buNone/>
            </a:pPr>
            <a:endParaRPr lang="en-US" sz="2000" dirty="0">
              <a:latin typeface="Corbel" pitchFamily="34" charset="0"/>
            </a:endParaRPr>
          </a:p>
          <a:p>
            <a:endParaRPr lang="en-US" dirty="0"/>
          </a:p>
        </p:txBody>
      </p:sp>
      <p:sp>
        <p:nvSpPr>
          <p:cNvPr id="5" name="Title 4"/>
          <p:cNvSpPr>
            <a:spLocks noGrp="1"/>
          </p:cNvSpPr>
          <p:nvPr>
            <p:ph type="title"/>
          </p:nvPr>
        </p:nvSpPr>
        <p:spPr>
          <a:xfrm>
            <a:off x="494763" y="914400"/>
            <a:ext cx="8229600" cy="1143000"/>
          </a:xfrm>
        </p:spPr>
        <p:txBody>
          <a:bodyPr>
            <a:normAutofit/>
          </a:bodyPr>
          <a:lstStyle/>
          <a:p>
            <a:r>
              <a:rPr lang="en-US" b="1" dirty="0" smtClean="0">
                <a:solidFill>
                  <a:srgbClr val="0070C0"/>
                </a:solidFill>
                <a:latin typeface="Corbel" panose="020B0503020204020204" pitchFamily="34" charset="0"/>
              </a:rPr>
              <a:t>Lockdown Procedures</a:t>
            </a:r>
            <a:endParaRPr lang="en-US" b="1" dirty="0">
              <a:solidFill>
                <a:srgbClr val="0070C0"/>
              </a:solidFill>
              <a:latin typeface="Corbel" panose="020B0503020204020204" pitchFamily="34" charset="0"/>
            </a:endParaRPr>
          </a:p>
        </p:txBody>
      </p:sp>
      <p:sp>
        <p:nvSpPr>
          <p:cNvPr id="6" name="TextBox 5"/>
          <p:cNvSpPr txBox="1"/>
          <p:nvPr/>
        </p:nvSpPr>
        <p:spPr>
          <a:xfrm>
            <a:off x="457200" y="304800"/>
            <a:ext cx="8305799" cy="6172200"/>
          </a:xfrm>
          <a:prstGeom prst="rect">
            <a:avLst/>
          </a:prstGeom>
          <a:noFill/>
          <a:ln w="127000">
            <a:solidFill>
              <a:srgbClr val="006666"/>
            </a:solidFill>
          </a:ln>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901449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2829" y="533400"/>
            <a:ext cx="4593771" cy="1512209"/>
          </a:xfrm>
          <a:prstGeom prst="rect">
            <a:avLst/>
          </a:prstGeom>
        </p:spPr>
        <p:txBody>
          <a:bodyPr wrap="square">
            <a:spAutoFit/>
          </a:bodyPr>
          <a:lstStyle/>
          <a:p>
            <a:pPr algn="just">
              <a:lnSpc>
                <a:spcPct val="107000"/>
              </a:lnSpc>
              <a:spcAft>
                <a:spcPts val="800"/>
              </a:spcAft>
            </a:pPr>
            <a:r>
              <a:rPr lang="en-US" sz="4400" b="1" dirty="0" smtClean="0">
                <a:solidFill>
                  <a:srgbClr val="0070C0"/>
                </a:solidFill>
                <a:effectLst/>
                <a:latin typeface="Corbel" panose="020B0503020204020204" pitchFamily="34" charset="0"/>
                <a:ea typeface="Calibri" panose="020F0502020204030204" pitchFamily="34" charset="0"/>
                <a:cs typeface="Arial" panose="020B0604020202020204" pitchFamily="34" charset="0"/>
              </a:rPr>
              <a:t>Shelter-in-Place</a:t>
            </a:r>
          </a:p>
          <a:p>
            <a:pPr algn="just">
              <a:lnSpc>
                <a:spcPct val="107000"/>
              </a:lnSpc>
              <a:spcAft>
                <a:spcPts val="800"/>
              </a:spcAft>
            </a:pP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914400" y="1524000"/>
            <a:ext cx="7239000" cy="4555093"/>
          </a:xfrm>
          <a:prstGeom prst="rect">
            <a:avLst/>
          </a:prstGeom>
          <a:noFill/>
        </p:spPr>
        <p:txBody>
          <a:bodyPr wrap="square" rtlCol="0">
            <a:spAutoFit/>
          </a:bodyPr>
          <a:lstStyle/>
          <a:p>
            <a:pPr lvl="0"/>
            <a:r>
              <a:rPr lang="en-US" sz="3200" b="1" dirty="0">
                <a:solidFill>
                  <a:srgbClr val="0070C0"/>
                </a:solidFill>
                <a:latin typeface="Corbel" panose="020B0503020204020204" pitchFamily="34" charset="0"/>
              </a:rPr>
              <a:t>An ERT member will make an announcement providing information and directions to be followed. </a:t>
            </a:r>
          </a:p>
          <a:p>
            <a:endParaRPr lang="en-US" sz="3200" b="1" dirty="0" smtClean="0">
              <a:solidFill>
                <a:srgbClr val="0070C0"/>
              </a:solidFill>
              <a:latin typeface="Corbel" panose="020B0503020204020204" pitchFamily="34" charset="0"/>
            </a:endParaRPr>
          </a:p>
          <a:p>
            <a:endParaRPr lang="en-US" sz="3200" b="1" dirty="0">
              <a:solidFill>
                <a:srgbClr val="0070C0"/>
              </a:solidFill>
              <a:latin typeface="Corbel" panose="020B0503020204020204" pitchFamily="34" charset="0"/>
            </a:endParaRPr>
          </a:p>
          <a:p>
            <a:r>
              <a:rPr lang="en-US" sz="3200" b="1" dirty="0">
                <a:solidFill>
                  <a:srgbClr val="0070C0"/>
                </a:solidFill>
              </a:rPr>
              <a:t>The goal is for everyone to remain inside until the threat is over.</a:t>
            </a:r>
          </a:p>
          <a:p>
            <a:endParaRPr lang="en-US" sz="2400" dirty="0" smtClean="0">
              <a:latin typeface="Corbel" panose="020B0503020204020204" pitchFamily="34" charset="0"/>
            </a:endParaRPr>
          </a:p>
          <a:p>
            <a:endParaRPr lang="en-US" sz="2400" dirty="0" smtClean="0">
              <a:latin typeface="Corbel" panose="020B0503020204020204" pitchFamily="34" charset="0"/>
            </a:endParaRPr>
          </a:p>
          <a:p>
            <a:pPr marL="285750" indent="-285750">
              <a:buFont typeface="Wingdings" panose="05000000000000000000" pitchFamily="2" charset="2"/>
              <a:buChar char="v"/>
            </a:pPr>
            <a:endParaRPr lang="en-US" dirty="0" smtClean="0"/>
          </a:p>
        </p:txBody>
      </p:sp>
      <p:sp>
        <p:nvSpPr>
          <p:cNvPr id="6" name="TextBox 5"/>
          <p:cNvSpPr txBox="1"/>
          <p:nvPr/>
        </p:nvSpPr>
        <p:spPr>
          <a:xfrm>
            <a:off x="228600" y="366890"/>
            <a:ext cx="8495763" cy="6338709"/>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3801964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063" y="914400"/>
            <a:ext cx="6248400" cy="838200"/>
          </a:xfrm>
        </p:spPr>
        <p:txBody>
          <a:bodyPr>
            <a:noAutofit/>
          </a:bodyPr>
          <a:lstStyle/>
          <a:p>
            <a:r>
              <a:rPr lang="en-US" sz="5400" b="1" i="1" dirty="0" smtClean="0">
                <a:solidFill>
                  <a:srgbClr val="0070C0"/>
                </a:solidFill>
                <a:latin typeface="Corbel" panose="020B0503020204020204" pitchFamily="34" charset="0"/>
              </a:rPr>
              <a:t>Internal Threat</a:t>
            </a:r>
            <a:endParaRPr lang="en-US" sz="5400" b="1" dirty="0">
              <a:solidFill>
                <a:srgbClr val="0070C0"/>
              </a:solidFill>
              <a:latin typeface="Corbel" panose="020B0503020204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1200"/>
            <a:ext cx="7467600" cy="1981200"/>
          </a:xfrm>
        </p:spPr>
      </p:pic>
      <p:sp>
        <p:nvSpPr>
          <p:cNvPr id="3" name="TextBox 2"/>
          <p:cNvSpPr txBox="1"/>
          <p:nvPr/>
        </p:nvSpPr>
        <p:spPr>
          <a:xfrm>
            <a:off x="713509" y="4267200"/>
            <a:ext cx="7543800" cy="3231654"/>
          </a:xfrm>
          <a:prstGeom prst="rect">
            <a:avLst/>
          </a:prstGeom>
          <a:noFill/>
        </p:spPr>
        <p:txBody>
          <a:bodyPr wrap="square" rtlCol="0">
            <a:spAutoFit/>
          </a:bodyPr>
          <a:lstStyle/>
          <a:p>
            <a:r>
              <a:rPr lang="en-US" sz="2800" b="1" dirty="0" smtClean="0">
                <a:solidFill>
                  <a:srgbClr val="0070C0"/>
                </a:solidFill>
              </a:rPr>
              <a:t>Run: 	If there is an accessible escape path, 	attempt to evacuate the premises</a:t>
            </a:r>
          </a:p>
          <a:p>
            <a:r>
              <a:rPr lang="en-US" sz="2800" b="1" dirty="0" smtClean="0">
                <a:solidFill>
                  <a:srgbClr val="0070C0"/>
                </a:solidFill>
              </a:rPr>
              <a:t>Hide: 	If evacuation is not possible, find a 	place 	to hide</a:t>
            </a:r>
          </a:p>
          <a:p>
            <a:r>
              <a:rPr lang="en-US" sz="2800" b="1" dirty="0" smtClean="0">
                <a:solidFill>
                  <a:srgbClr val="0070C0"/>
                </a:solidFill>
              </a:rPr>
              <a:t>Fight: 	As a last resort, and only when your life is 	in imminent danger, confront the threat</a:t>
            </a:r>
          </a:p>
          <a:p>
            <a:pPr marL="342900" indent="-342900">
              <a:buAutoNum type="arabicPeriod"/>
            </a:pPr>
            <a:endParaRPr lang="en-US" dirty="0"/>
          </a:p>
          <a:p>
            <a:endParaRPr lang="en-US" dirty="0"/>
          </a:p>
        </p:txBody>
      </p:sp>
      <p:sp>
        <p:nvSpPr>
          <p:cNvPr id="7" name="TextBox 6"/>
          <p:cNvSpPr txBox="1"/>
          <p:nvPr/>
        </p:nvSpPr>
        <p:spPr>
          <a:xfrm>
            <a:off x="0" y="0"/>
            <a:ext cx="9144000" cy="6900037"/>
          </a:xfrm>
          <a:prstGeom prst="rect">
            <a:avLst/>
          </a:prstGeom>
          <a:noFill/>
          <a:ln w="127000">
            <a:solidFill>
              <a:srgbClr val="006666"/>
            </a:solidFill>
          </a:ln>
        </p:spPr>
        <p:txBody>
          <a:bodyPr wrap="square" rtlCol="0">
            <a:spAutoFit/>
          </a:bodyPr>
          <a:lstStyle/>
          <a:p>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415963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RUN</a:t>
            </a:r>
            <a:endParaRPr lang="en-US" b="1" dirty="0">
              <a:solidFill>
                <a:srgbClr val="0070C0"/>
              </a:solidFill>
            </a:endParaRPr>
          </a:p>
        </p:txBody>
      </p:sp>
      <p:sp>
        <p:nvSpPr>
          <p:cNvPr id="3" name="Content Placeholder 2"/>
          <p:cNvSpPr>
            <a:spLocks noGrp="1"/>
          </p:cNvSpPr>
          <p:nvPr>
            <p:ph idx="1"/>
          </p:nvPr>
        </p:nvSpPr>
        <p:spPr/>
        <p:txBody>
          <a:bodyPr/>
          <a:lstStyle/>
          <a:p>
            <a:r>
              <a:rPr lang="en-US" b="1" dirty="0" smtClean="0">
                <a:solidFill>
                  <a:srgbClr val="0070C0"/>
                </a:solidFill>
              </a:rPr>
              <a:t>If there is an escape path, attempt to evacuate.</a:t>
            </a:r>
          </a:p>
          <a:p>
            <a:r>
              <a:rPr lang="en-US" b="1" dirty="0" smtClean="0">
                <a:solidFill>
                  <a:srgbClr val="0070C0"/>
                </a:solidFill>
              </a:rPr>
              <a:t>Evacuate whether others agree or not.</a:t>
            </a:r>
          </a:p>
          <a:p>
            <a:r>
              <a:rPr lang="en-US" b="1" dirty="0" smtClean="0">
                <a:solidFill>
                  <a:srgbClr val="0070C0"/>
                </a:solidFill>
              </a:rPr>
              <a:t>Leave your belongings behind.</a:t>
            </a:r>
          </a:p>
          <a:p>
            <a:r>
              <a:rPr lang="en-US" b="1" dirty="0" smtClean="0">
                <a:solidFill>
                  <a:srgbClr val="0070C0"/>
                </a:solidFill>
              </a:rPr>
              <a:t>Help others escape if possible.</a:t>
            </a:r>
          </a:p>
          <a:p>
            <a:r>
              <a:rPr lang="en-US" b="1" dirty="0" smtClean="0">
                <a:solidFill>
                  <a:srgbClr val="0070C0"/>
                </a:solidFill>
              </a:rPr>
              <a:t>Prevent others from entering the area.</a:t>
            </a:r>
          </a:p>
          <a:p>
            <a:r>
              <a:rPr lang="en-US" b="1" dirty="0" smtClean="0">
                <a:solidFill>
                  <a:srgbClr val="0070C0"/>
                </a:solidFill>
              </a:rPr>
              <a:t>Call 911 when you are safe.</a:t>
            </a:r>
            <a:endParaRPr lang="en-US" b="1" dirty="0">
              <a:solidFill>
                <a:srgbClr val="0070C0"/>
              </a:solidFill>
            </a:endParaRPr>
          </a:p>
        </p:txBody>
      </p:sp>
      <p:sp>
        <p:nvSpPr>
          <p:cNvPr id="4" name="TextBox 3"/>
          <p:cNvSpPr txBox="1"/>
          <p:nvPr/>
        </p:nvSpPr>
        <p:spPr>
          <a:xfrm>
            <a:off x="0" y="0"/>
            <a:ext cx="9067799" cy="6857999"/>
          </a:xfrm>
          <a:prstGeom prst="rect">
            <a:avLst/>
          </a:prstGeom>
          <a:noFill/>
          <a:ln w="127000">
            <a:solidFill>
              <a:srgbClr val="006666"/>
            </a:solidFill>
          </a:ln>
        </p:spPr>
        <p:txBody>
          <a:bodyPr wrap="square" rtlCol="0">
            <a:spAutoFit/>
          </a:bodyPr>
          <a:lstStyle/>
          <a:p>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1093971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HIDE</a:t>
            </a:r>
            <a:endParaRPr lang="en-US" b="1" dirty="0">
              <a:solidFill>
                <a:srgbClr val="0070C0"/>
              </a:solidFill>
            </a:endParaRPr>
          </a:p>
        </p:txBody>
      </p:sp>
      <p:sp>
        <p:nvSpPr>
          <p:cNvPr id="3" name="Content Placeholder 2"/>
          <p:cNvSpPr>
            <a:spLocks noGrp="1"/>
          </p:cNvSpPr>
          <p:nvPr>
            <p:ph idx="1"/>
          </p:nvPr>
        </p:nvSpPr>
        <p:spPr/>
        <p:txBody>
          <a:bodyPr>
            <a:noAutofit/>
          </a:bodyPr>
          <a:lstStyle/>
          <a:p>
            <a:r>
              <a:rPr lang="en-US" sz="2800" b="1" dirty="0" smtClean="0">
                <a:solidFill>
                  <a:srgbClr val="0070C0"/>
                </a:solidFill>
              </a:rPr>
              <a:t>Lock and/or blockade the door.</a:t>
            </a:r>
          </a:p>
          <a:p>
            <a:r>
              <a:rPr lang="en-US" sz="2800" b="1" dirty="0" smtClean="0">
                <a:solidFill>
                  <a:srgbClr val="0070C0"/>
                </a:solidFill>
              </a:rPr>
              <a:t>Silence your cell phone.</a:t>
            </a:r>
          </a:p>
          <a:p>
            <a:r>
              <a:rPr lang="en-US" sz="2800" b="1" dirty="0" smtClean="0">
                <a:solidFill>
                  <a:srgbClr val="0070C0"/>
                </a:solidFill>
              </a:rPr>
              <a:t>Hide behind large objects.</a:t>
            </a:r>
          </a:p>
          <a:p>
            <a:r>
              <a:rPr lang="en-US" sz="2800" b="1" dirty="0" smtClean="0">
                <a:solidFill>
                  <a:srgbClr val="0070C0"/>
                </a:solidFill>
              </a:rPr>
              <a:t>Remain vey quiet.</a:t>
            </a:r>
          </a:p>
          <a:p>
            <a:r>
              <a:rPr lang="en-US" sz="2800" b="1" dirty="0" smtClean="0">
                <a:solidFill>
                  <a:srgbClr val="FF0000"/>
                </a:solidFill>
              </a:rPr>
              <a:t>Your hiding place should:</a:t>
            </a:r>
          </a:p>
          <a:p>
            <a:r>
              <a:rPr lang="en-US" sz="2800" b="1" dirty="0" smtClean="0">
                <a:solidFill>
                  <a:srgbClr val="FF0000"/>
                </a:solidFill>
              </a:rPr>
              <a:t>Be out of the shooter’s view</a:t>
            </a:r>
          </a:p>
          <a:p>
            <a:r>
              <a:rPr lang="en-US" sz="2800" b="1" dirty="0" smtClean="0">
                <a:solidFill>
                  <a:srgbClr val="FF0000"/>
                </a:solidFill>
              </a:rPr>
              <a:t>Provide protection if shots are fired in your direction.</a:t>
            </a:r>
          </a:p>
          <a:p>
            <a:pPr marL="0" indent="0">
              <a:buNone/>
            </a:pPr>
            <a:endParaRPr lang="en-US" sz="2800" b="1" dirty="0">
              <a:solidFill>
                <a:srgbClr val="FF0000"/>
              </a:solidFill>
            </a:endParaRPr>
          </a:p>
        </p:txBody>
      </p:sp>
      <p:sp>
        <p:nvSpPr>
          <p:cNvPr id="6" name="TextBox 5"/>
          <p:cNvSpPr txBox="1"/>
          <p:nvPr/>
        </p:nvSpPr>
        <p:spPr>
          <a:xfrm>
            <a:off x="0" y="0"/>
            <a:ext cx="9067799" cy="6857999"/>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4042203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FIGHT</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4400" b="1" dirty="0" smtClean="0">
                <a:solidFill>
                  <a:srgbClr val="0070C0"/>
                </a:solidFill>
              </a:rPr>
              <a:t>Attempt to incapacitate the shooter</a:t>
            </a:r>
          </a:p>
          <a:p>
            <a:r>
              <a:rPr lang="en-US" sz="4400" b="1" dirty="0" smtClean="0">
                <a:solidFill>
                  <a:srgbClr val="0070C0"/>
                </a:solidFill>
              </a:rPr>
              <a:t>Act with physical aggression</a:t>
            </a:r>
          </a:p>
          <a:p>
            <a:r>
              <a:rPr lang="en-US" sz="4400" b="1" dirty="0" smtClean="0">
                <a:solidFill>
                  <a:srgbClr val="0070C0"/>
                </a:solidFill>
              </a:rPr>
              <a:t>Improvise weapons</a:t>
            </a:r>
          </a:p>
          <a:p>
            <a:r>
              <a:rPr lang="en-US" sz="4400" b="1" dirty="0" smtClean="0">
                <a:solidFill>
                  <a:srgbClr val="0070C0"/>
                </a:solidFill>
              </a:rPr>
              <a:t>Commit to your actions</a:t>
            </a:r>
            <a:endParaRPr lang="en-US" sz="4400" b="1" dirty="0">
              <a:solidFill>
                <a:srgbClr val="0070C0"/>
              </a:solidFill>
            </a:endParaRPr>
          </a:p>
        </p:txBody>
      </p:sp>
      <p:sp>
        <p:nvSpPr>
          <p:cNvPr id="4" name="TextBox 3"/>
          <p:cNvSpPr txBox="1"/>
          <p:nvPr/>
        </p:nvSpPr>
        <p:spPr>
          <a:xfrm>
            <a:off x="0" y="0"/>
            <a:ext cx="9067799" cy="6857999"/>
          </a:xfrm>
          <a:prstGeom prst="rect">
            <a:avLst/>
          </a:prstGeom>
          <a:noFill/>
          <a:ln w="127000">
            <a:solidFill>
              <a:srgbClr val="006666"/>
            </a:solidFill>
          </a:ln>
        </p:spPr>
        <p:txBody>
          <a:bodyPr wrap="square" rtlCol="0">
            <a:spAutoFit/>
          </a:bodyPr>
          <a:lstStyle/>
          <a:p>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243284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762000"/>
          </a:xfrm>
        </p:spPr>
        <p:txBody>
          <a:bodyPr>
            <a:normAutofit/>
          </a:bodyPr>
          <a:lstStyle/>
          <a:p>
            <a:r>
              <a:rPr lang="en-US" sz="4000" b="1" dirty="0" smtClean="0">
                <a:solidFill>
                  <a:srgbClr val="0070C0"/>
                </a:solidFill>
                <a:latin typeface="Corbel" pitchFamily="34" charset="0"/>
              </a:rPr>
              <a:t>Building Evacuation</a:t>
            </a:r>
            <a:endParaRPr lang="en-US" sz="4000" b="1" dirty="0">
              <a:solidFill>
                <a:srgbClr val="0070C0"/>
              </a:solidFill>
              <a:latin typeface="Corbel" pitchFamily="34" charset="0"/>
            </a:endParaRPr>
          </a:p>
        </p:txBody>
      </p:sp>
      <p:sp>
        <p:nvSpPr>
          <p:cNvPr id="3" name="Content Placeholder 2"/>
          <p:cNvSpPr>
            <a:spLocks noGrp="1"/>
          </p:cNvSpPr>
          <p:nvPr>
            <p:ph idx="1"/>
          </p:nvPr>
        </p:nvSpPr>
        <p:spPr>
          <a:xfrm>
            <a:off x="228600" y="1676400"/>
            <a:ext cx="8229600" cy="4800600"/>
          </a:xfrm>
        </p:spPr>
        <p:txBody>
          <a:bodyPr/>
          <a:lstStyle/>
          <a:p>
            <a:pPr marL="0" indent="0" algn="ctr">
              <a:buNone/>
            </a:pPr>
            <a:r>
              <a:rPr lang="en-US" dirty="0"/>
              <a:t>	</a:t>
            </a:r>
            <a:r>
              <a:rPr lang="en-US" dirty="0">
                <a:latin typeface="Corbel" pitchFamily="34" charset="0"/>
              </a:rPr>
              <a:t>W</a:t>
            </a:r>
            <a:r>
              <a:rPr lang="en-US" dirty="0" smtClean="0">
                <a:latin typeface="Corbel" pitchFamily="34" charset="0"/>
              </a:rPr>
              <a:t>hen the Fire alarm is activated, evacuation is MANDATORY-do not assume it is a drill. You may also be instructed verbally to evacuate</a:t>
            </a:r>
            <a:endParaRPr lang="en-US" dirty="0">
              <a:latin typeface="Corbel" pitchFamily="34" charset="0"/>
            </a:endParaRPr>
          </a:p>
        </p:txBody>
      </p:sp>
      <p:pic>
        <p:nvPicPr>
          <p:cNvPr id="10" name="Picture 9" descr="YCCC emergecy pics 033.jpg"/>
          <p:cNvPicPr>
            <a:picLocks noChangeAspect="1"/>
          </p:cNvPicPr>
          <p:nvPr/>
        </p:nvPicPr>
        <p:blipFill>
          <a:blip r:embed="rId2" cstate="print"/>
          <a:stretch>
            <a:fillRect/>
          </a:stretch>
        </p:blipFill>
        <p:spPr>
          <a:xfrm rot="5400000">
            <a:off x="5456842" y="3382359"/>
            <a:ext cx="2878517" cy="3124199"/>
          </a:xfrm>
          <a:prstGeom prst="rect">
            <a:avLst/>
          </a:prstGeom>
        </p:spPr>
      </p:pic>
      <p:sp>
        <p:nvSpPr>
          <p:cNvPr id="11" name="TextBox 10"/>
          <p:cNvSpPr txBox="1"/>
          <p:nvPr/>
        </p:nvSpPr>
        <p:spPr>
          <a:xfrm>
            <a:off x="0" y="0"/>
            <a:ext cx="9067800" cy="6705599"/>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181758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EVACUATION STATIONS 1,2 &amp; 3</a:t>
            </a:r>
            <a:endParaRPr lang="en-US" b="1"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1" y="2286000"/>
            <a:ext cx="2590799" cy="318877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1" y="2286000"/>
            <a:ext cx="2590800" cy="3188779"/>
          </a:xfrm>
          <a:prstGeom prst="rect">
            <a:avLst/>
          </a:prstGeom>
        </p:spPr>
      </p:pic>
      <p:sp>
        <p:nvSpPr>
          <p:cNvPr id="8" name="Content Placeholder 7"/>
          <p:cNvSpPr>
            <a:spLocks noGrp="1"/>
          </p:cNvSpPr>
          <p:nvPr>
            <p:ph idx="1"/>
          </p:nvPr>
        </p:nvSpPr>
        <p:spPr>
          <a:xfrm>
            <a:off x="304800" y="1528888"/>
            <a:ext cx="8839200" cy="5176712"/>
          </a:xfrm>
        </p:spPr>
        <p:txBody>
          <a:bodyPr/>
          <a:lstStyle/>
          <a:p>
            <a:r>
              <a:rPr lang="en-US" dirty="0" smtClean="0"/>
              <a:t>MAIN PARKING LOT</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286000"/>
            <a:ext cx="2163972" cy="3188779"/>
          </a:xfrm>
          <a:prstGeom prst="rect">
            <a:avLst/>
          </a:prstGeom>
        </p:spPr>
      </p:pic>
      <p:sp>
        <p:nvSpPr>
          <p:cNvPr id="10" name="TextBox 9"/>
          <p:cNvSpPr txBox="1"/>
          <p:nvPr/>
        </p:nvSpPr>
        <p:spPr>
          <a:xfrm>
            <a:off x="0" y="0"/>
            <a:ext cx="9067800" cy="6705599"/>
          </a:xfrm>
          <a:prstGeom prst="rect">
            <a:avLst/>
          </a:prstGeom>
          <a:noFill/>
          <a:ln w="127000">
            <a:solidFill>
              <a:srgbClr val="006666"/>
            </a:solidFill>
          </a:ln>
        </p:spPr>
        <p:txBody>
          <a:bodyPr wrap="square" rtlCol="0">
            <a:spAutoFit/>
          </a:bodyPr>
          <a:lstStyle/>
          <a:p>
            <a:endParaRPr lang="en-US" dirty="0"/>
          </a:p>
        </p:txBody>
      </p:sp>
      <p:sp>
        <p:nvSpPr>
          <p:cNvPr id="3" name="Footer Placeholder 2"/>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3751719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How to Contact Campus Safety</a:t>
            </a:r>
            <a:endParaRPr lang="en-US" b="1" dirty="0">
              <a:solidFill>
                <a:srgbClr val="0070C0"/>
              </a:solidFill>
            </a:endParaRPr>
          </a:p>
        </p:txBody>
      </p:sp>
      <p:sp>
        <p:nvSpPr>
          <p:cNvPr id="3" name="Content Placeholder 2"/>
          <p:cNvSpPr>
            <a:spLocks noGrp="1"/>
          </p:cNvSpPr>
          <p:nvPr>
            <p:ph idx="1"/>
          </p:nvPr>
        </p:nvSpPr>
        <p:spPr/>
        <p:txBody>
          <a:bodyPr/>
          <a:lstStyle/>
          <a:p>
            <a:pPr lvl="0" algn="just"/>
            <a:r>
              <a:rPr lang="en-US" sz="2800" dirty="0" smtClean="0">
                <a:solidFill>
                  <a:srgbClr val="002060"/>
                </a:solidFill>
                <a:latin typeface="Corbel" panose="020B0503020204020204" pitchFamily="34" charset="0"/>
              </a:rPr>
              <a:t>Campus Safety is located in C114, phone: 216-4443 © 207-216-3463</a:t>
            </a:r>
          </a:p>
          <a:p>
            <a:pPr lvl="0" algn="just"/>
            <a:r>
              <a:rPr lang="en-US" sz="2800" dirty="0" smtClean="0">
                <a:solidFill>
                  <a:srgbClr val="002060"/>
                </a:solidFill>
                <a:latin typeface="Corbel" panose="020B0503020204020204" pitchFamily="34" charset="0"/>
              </a:rPr>
              <a:t>Email: </a:t>
            </a:r>
            <a:r>
              <a:rPr lang="en-US" sz="2800" dirty="0" smtClean="0">
                <a:solidFill>
                  <a:srgbClr val="002060"/>
                </a:solidFill>
                <a:latin typeface="Corbel" panose="020B0503020204020204" pitchFamily="34" charset="0"/>
                <a:hlinkClick r:id="rId2"/>
              </a:rPr>
              <a:t>security@yccc.edu</a:t>
            </a:r>
            <a:endParaRPr lang="en-US" sz="2800" dirty="0" smtClean="0">
              <a:solidFill>
                <a:srgbClr val="002060"/>
              </a:solidFill>
              <a:latin typeface="Corbel" panose="020B0503020204020204" pitchFamily="34" charset="0"/>
            </a:endParaRPr>
          </a:p>
          <a:p>
            <a:pPr lvl="0" algn="just"/>
            <a:r>
              <a:rPr lang="en-US" sz="2800" dirty="0" smtClean="0">
                <a:solidFill>
                  <a:srgbClr val="002060"/>
                </a:solidFill>
                <a:latin typeface="Corbel" panose="020B0503020204020204" pitchFamily="34" charset="0"/>
              </a:rPr>
              <a:t>After 4pm, a uniformed </a:t>
            </a:r>
            <a:r>
              <a:rPr lang="en-US" sz="2800" dirty="0">
                <a:solidFill>
                  <a:srgbClr val="002060"/>
                </a:solidFill>
                <a:latin typeface="Corbel" panose="020B0503020204020204" pitchFamily="34" charset="0"/>
              </a:rPr>
              <a:t>C</a:t>
            </a:r>
            <a:r>
              <a:rPr lang="en-US" sz="2800" dirty="0" smtClean="0">
                <a:solidFill>
                  <a:srgbClr val="002060"/>
                </a:solidFill>
                <a:latin typeface="Corbel" panose="020B0503020204020204" pitchFamily="34" charset="0"/>
              </a:rPr>
              <a:t>ampus Security Officer is located at the main entrance reception desk, ph:216-4413.</a:t>
            </a:r>
            <a:endParaRPr lang="en-US" sz="2800" dirty="0">
              <a:solidFill>
                <a:srgbClr val="002060"/>
              </a:solidFill>
              <a:latin typeface="Corbel" panose="020B0503020204020204" pitchFamily="34" charset="0"/>
            </a:endParaRPr>
          </a:p>
          <a:p>
            <a:endParaRPr lang="en-US" dirty="0"/>
          </a:p>
        </p:txBody>
      </p:sp>
      <p:sp>
        <p:nvSpPr>
          <p:cNvPr id="6" name="TextBox 5"/>
          <p:cNvSpPr txBox="1"/>
          <p:nvPr/>
        </p:nvSpPr>
        <p:spPr>
          <a:xfrm>
            <a:off x="0" y="76200"/>
            <a:ext cx="9067800" cy="6324600"/>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304793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05000"/>
            <a:ext cx="4038600" cy="3406184"/>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59847892"/>
              </p:ext>
            </p:extLst>
          </p:nvPr>
        </p:nvGraphicFramePr>
        <p:xfrm>
          <a:off x="4572000" y="1904837"/>
          <a:ext cx="4343400" cy="3406347"/>
        </p:xfrm>
        <a:graphic>
          <a:graphicData uri="http://schemas.openxmlformats.org/presentationml/2006/ole">
            <mc:AlternateContent xmlns:mc="http://schemas.openxmlformats.org/markup-compatibility/2006">
              <mc:Choice xmlns:v="urn:schemas-microsoft-com:vml" Requires="v">
                <p:oleObj spid="_x0000_s1038" name="Document" r:id="rId4" imgW="9153178" imgH="6543020" progId="Word.Document.12">
                  <p:embed/>
                </p:oleObj>
              </mc:Choice>
              <mc:Fallback>
                <p:oleObj name="Document" r:id="rId4" imgW="9153178" imgH="6543020" progId="Word.Document.12">
                  <p:embed/>
                  <p:pic>
                    <p:nvPicPr>
                      <p:cNvPr id="0" name=""/>
                      <p:cNvPicPr/>
                      <p:nvPr/>
                    </p:nvPicPr>
                    <p:blipFill>
                      <a:blip r:embed="rId5"/>
                      <a:stretch>
                        <a:fillRect/>
                      </a:stretch>
                    </p:blipFill>
                    <p:spPr>
                      <a:xfrm>
                        <a:off x="4572000" y="1904837"/>
                        <a:ext cx="4343400" cy="3406347"/>
                      </a:xfrm>
                      <a:prstGeom prst="rect">
                        <a:avLst/>
                      </a:prstGeom>
                    </p:spPr>
                  </p:pic>
                </p:oleObj>
              </mc:Fallback>
            </mc:AlternateContent>
          </a:graphicData>
        </a:graphic>
      </p:graphicFrame>
      <p:sp>
        <p:nvSpPr>
          <p:cNvPr id="7" name="TextBox 6"/>
          <p:cNvSpPr txBox="1"/>
          <p:nvPr/>
        </p:nvSpPr>
        <p:spPr>
          <a:xfrm>
            <a:off x="0" y="0"/>
            <a:ext cx="9067800" cy="6705599"/>
          </a:xfrm>
          <a:prstGeom prst="rect">
            <a:avLst/>
          </a:prstGeom>
          <a:noFill/>
          <a:ln w="127000">
            <a:solidFill>
              <a:srgbClr val="006666"/>
            </a:solidFill>
          </a:ln>
        </p:spPr>
        <p:txBody>
          <a:bodyPr wrap="square" rtlCol="0">
            <a:spAutoFit/>
          </a:bodyPr>
          <a:lstStyle/>
          <a:p>
            <a:endParaRPr lang="en-US" dirty="0"/>
          </a:p>
        </p:txBody>
      </p:sp>
      <p:sp>
        <p:nvSpPr>
          <p:cNvPr id="3" name="Footer Placeholder 2"/>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142130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490" y="914400"/>
            <a:ext cx="7663543" cy="5678478"/>
          </a:xfrm>
          <a:prstGeom prst="rect">
            <a:avLst/>
          </a:prstGeom>
          <a:noFill/>
        </p:spPr>
        <p:txBody>
          <a:bodyPr wrap="square" rtlCol="0">
            <a:spAutoFit/>
          </a:bodyPr>
          <a:lstStyle/>
          <a:p>
            <a:pPr algn="ctr"/>
            <a:r>
              <a:rPr lang="en-US" sz="4000" b="1" dirty="0" smtClean="0">
                <a:solidFill>
                  <a:srgbClr val="0070C0"/>
                </a:solidFill>
                <a:latin typeface="Corbel" pitchFamily="34" charset="0"/>
              </a:rPr>
              <a:t>When evacuating….</a:t>
            </a:r>
          </a:p>
          <a:p>
            <a:pPr marL="342900" indent="-342900">
              <a:buFont typeface="Arial" pitchFamily="34" charset="0"/>
              <a:buChar char="•"/>
            </a:pPr>
            <a:endParaRPr lang="en-US" sz="1100" dirty="0" smtClean="0">
              <a:latin typeface="Corbel" pitchFamily="34" charset="0"/>
            </a:endParaRPr>
          </a:p>
          <a:p>
            <a:pPr marL="342900" indent="-342900">
              <a:buFont typeface="Arial" pitchFamily="34" charset="0"/>
              <a:buChar char="•"/>
            </a:pPr>
            <a:r>
              <a:rPr lang="en-US" sz="2400" dirty="0" smtClean="0">
                <a:latin typeface="Corbel" pitchFamily="34" charset="0"/>
              </a:rPr>
              <a:t>Remain calm</a:t>
            </a:r>
          </a:p>
          <a:p>
            <a:pPr marL="342900" indent="-342900">
              <a:buFont typeface="Arial" pitchFamily="34" charset="0"/>
              <a:buChar char="•"/>
            </a:pPr>
            <a:endParaRPr lang="en-US" sz="2400" dirty="0" smtClean="0">
              <a:latin typeface="Corbel" pitchFamily="34" charset="0"/>
            </a:endParaRPr>
          </a:p>
          <a:p>
            <a:pPr marL="342900" indent="-342900">
              <a:buFont typeface="Arial" pitchFamily="34" charset="0"/>
              <a:buChar char="•"/>
            </a:pPr>
            <a:r>
              <a:rPr lang="en-US" sz="2400" b="1" dirty="0" smtClean="0">
                <a:latin typeface="Corbel" pitchFamily="34" charset="0"/>
              </a:rPr>
              <a:t>WALK – </a:t>
            </a:r>
            <a:r>
              <a:rPr lang="en-US" sz="2400" dirty="0" smtClean="0">
                <a:latin typeface="Corbel" pitchFamily="34" charset="0"/>
              </a:rPr>
              <a:t>do </a:t>
            </a:r>
            <a:r>
              <a:rPr lang="en-US" sz="2400" b="1" dirty="0" smtClean="0">
                <a:latin typeface="Corbel" pitchFamily="34" charset="0"/>
              </a:rPr>
              <a:t>NOT </a:t>
            </a:r>
            <a:r>
              <a:rPr lang="en-US" sz="2400" dirty="0" smtClean="0">
                <a:latin typeface="Corbel" pitchFamily="34" charset="0"/>
              </a:rPr>
              <a:t>run to the posted exits</a:t>
            </a:r>
          </a:p>
          <a:p>
            <a:pPr marL="342900" indent="-342900">
              <a:buFont typeface="Arial" pitchFamily="34" charset="0"/>
              <a:buChar char="•"/>
            </a:pPr>
            <a:endParaRPr lang="en-US" sz="2400" dirty="0" smtClean="0">
              <a:latin typeface="Corbel" pitchFamily="34" charset="0"/>
            </a:endParaRPr>
          </a:p>
          <a:p>
            <a:pPr marL="342900" indent="-342900">
              <a:buFont typeface="Arial" pitchFamily="34" charset="0"/>
              <a:buChar char="•"/>
            </a:pPr>
            <a:r>
              <a:rPr lang="en-US" sz="2400" dirty="0" smtClean="0">
                <a:latin typeface="Corbel" pitchFamily="34" charset="0"/>
              </a:rPr>
              <a:t>Do </a:t>
            </a:r>
            <a:r>
              <a:rPr lang="en-US" sz="2400" b="1" dirty="0">
                <a:latin typeface="Corbel" pitchFamily="34" charset="0"/>
              </a:rPr>
              <a:t>NOT</a:t>
            </a:r>
            <a:r>
              <a:rPr lang="en-US" sz="2400" dirty="0">
                <a:latin typeface="Corbel" pitchFamily="34" charset="0"/>
              </a:rPr>
              <a:t> jam or crowd </a:t>
            </a:r>
            <a:r>
              <a:rPr lang="en-US" sz="2400" dirty="0" smtClean="0">
                <a:latin typeface="Corbel" pitchFamily="34" charset="0"/>
              </a:rPr>
              <a:t>exits</a:t>
            </a:r>
          </a:p>
          <a:p>
            <a:pPr marL="342900" indent="-342900">
              <a:buFont typeface="Arial" pitchFamily="34" charset="0"/>
              <a:buChar char="•"/>
            </a:pPr>
            <a:endParaRPr lang="en-US" sz="2400" dirty="0">
              <a:latin typeface="Corbel" pitchFamily="34" charset="0"/>
            </a:endParaRPr>
          </a:p>
          <a:p>
            <a:pPr marL="342900" indent="-342900">
              <a:buFont typeface="Arial" pitchFamily="34" charset="0"/>
              <a:buChar char="•"/>
            </a:pPr>
            <a:r>
              <a:rPr lang="en-US" sz="2400" dirty="0" smtClean="0">
                <a:latin typeface="Corbel" pitchFamily="34" charset="0"/>
              </a:rPr>
              <a:t>Assemble </a:t>
            </a:r>
            <a:r>
              <a:rPr lang="en-US" sz="2400" dirty="0">
                <a:latin typeface="Corbel" pitchFamily="34" charset="0"/>
              </a:rPr>
              <a:t>in front parking lot, along the  wooden rail at your designated station unless  directed elsewhere by </a:t>
            </a:r>
            <a:r>
              <a:rPr lang="en-US" sz="2400" dirty="0" smtClean="0">
                <a:latin typeface="Corbel" pitchFamily="34" charset="0"/>
              </a:rPr>
              <a:t>ERT members or emergency responders</a:t>
            </a:r>
          </a:p>
          <a:p>
            <a:pPr marL="342900" indent="-342900">
              <a:buFont typeface="Arial" pitchFamily="34" charset="0"/>
              <a:buChar char="•"/>
            </a:pPr>
            <a:endParaRPr lang="en-US" sz="2400" dirty="0" smtClean="0">
              <a:latin typeface="Corbel" pitchFamily="34" charset="0"/>
            </a:endParaRPr>
          </a:p>
          <a:p>
            <a:pPr marL="342900" indent="-342900">
              <a:buFont typeface="Arial" pitchFamily="34" charset="0"/>
              <a:buChar char="•"/>
            </a:pPr>
            <a:r>
              <a:rPr lang="en-US" sz="2400" dirty="0" smtClean="0">
                <a:latin typeface="Corbel" pitchFamily="34" charset="0"/>
              </a:rPr>
              <a:t>Alert ERT and/or emergency responders if someone needs assistance evacuating the building</a:t>
            </a:r>
            <a:endParaRPr lang="en-US" sz="2400" dirty="0">
              <a:latin typeface="Corbel" pitchFamily="34" charset="0"/>
            </a:endParaRPr>
          </a:p>
          <a:p>
            <a:endParaRPr lang="en-US" sz="2400" dirty="0">
              <a:latin typeface="Corbel" pitchFamily="34" charset="0"/>
            </a:endParaRPr>
          </a:p>
        </p:txBody>
      </p:sp>
      <p:sp>
        <p:nvSpPr>
          <p:cNvPr id="7" name="TextBox 6"/>
          <p:cNvSpPr txBox="1"/>
          <p:nvPr/>
        </p:nvSpPr>
        <p:spPr>
          <a:xfrm>
            <a:off x="0" y="76200"/>
            <a:ext cx="9067800" cy="6516678"/>
          </a:xfrm>
          <a:prstGeom prst="rect">
            <a:avLst/>
          </a:prstGeom>
          <a:noFill/>
          <a:ln w="127000">
            <a:solidFill>
              <a:srgbClr val="006666"/>
            </a:solidFill>
          </a:ln>
        </p:spPr>
        <p:txBody>
          <a:bodyPr wrap="square" rtlCol="0">
            <a:spAutoFit/>
          </a:bodyPr>
          <a:lstStyle/>
          <a:p>
            <a:endParaRPr lang="en-US" dirty="0"/>
          </a:p>
        </p:txBody>
      </p:sp>
      <p:sp>
        <p:nvSpPr>
          <p:cNvPr id="3" name="Footer Placeholder 2"/>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259478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sz="4000" b="1" dirty="0" smtClean="0">
                <a:solidFill>
                  <a:srgbClr val="0070C0"/>
                </a:solidFill>
                <a:latin typeface="Corbel" pitchFamily="34" charset="0"/>
              </a:rPr>
              <a:t>Keeping track of one another…..</a:t>
            </a:r>
            <a:endParaRPr lang="en-US" sz="4000" b="1" dirty="0">
              <a:solidFill>
                <a:srgbClr val="0070C0"/>
              </a:solidFill>
              <a:latin typeface="Corbel" pitchFamily="34" charset="0"/>
            </a:endParaRPr>
          </a:p>
        </p:txBody>
      </p:sp>
      <p:sp>
        <p:nvSpPr>
          <p:cNvPr id="3" name="Text Placeholder 2"/>
          <p:cNvSpPr>
            <a:spLocks noGrp="1"/>
          </p:cNvSpPr>
          <p:nvPr>
            <p:ph type="body" idx="1"/>
          </p:nvPr>
        </p:nvSpPr>
        <p:spPr>
          <a:xfrm>
            <a:off x="381000" y="2286000"/>
            <a:ext cx="4038600" cy="955675"/>
          </a:xfrm>
        </p:spPr>
        <p:txBody>
          <a:bodyPr>
            <a:noAutofit/>
          </a:bodyPr>
          <a:lstStyle/>
          <a:p>
            <a:pPr algn="ctr">
              <a:spcBef>
                <a:spcPts val="0"/>
              </a:spcBef>
            </a:pPr>
            <a:r>
              <a:rPr lang="en-US" b="0" dirty="0" smtClean="0">
                <a:latin typeface="Corbel" pitchFamily="34" charset="0"/>
              </a:rPr>
              <a:t>Faculty should remain with their students/class</a:t>
            </a:r>
            <a:endParaRPr lang="en-US" b="0" dirty="0">
              <a:latin typeface="Corbel" pitchFamily="34" charset="0"/>
            </a:endParaRPr>
          </a:p>
        </p:txBody>
      </p:sp>
      <p:sp>
        <p:nvSpPr>
          <p:cNvPr id="5" name="Text Placeholder 4"/>
          <p:cNvSpPr>
            <a:spLocks noGrp="1"/>
          </p:cNvSpPr>
          <p:nvPr>
            <p:ph type="body" sz="quarter" idx="3"/>
          </p:nvPr>
        </p:nvSpPr>
        <p:spPr>
          <a:xfrm>
            <a:off x="4419600" y="2133600"/>
            <a:ext cx="4044043" cy="1108075"/>
          </a:xfrm>
        </p:spPr>
        <p:txBody>
          <a:bodyPr>
            <a:normAutofit/>
          </a:bodyPr>
          <a:lstStyle/>
          <a:p>
            <a:pPr algn="ctr"/>
            <a:r>
              <a:rPr lang="en-US" b="0" dirty="0" smtClean="0">
                <a:latin typeface="Corbel" pitchFamily="34" charset="0"/>
              </a:rPr>
              <a:t>Staff should gather with their department</a:t>
            </a:r>
            <a:endParaRPr lang="en-US" b="0" dirty="0">
              <a:latin typeface="Corbel" pitchFamily="34" charset="0"/>
            </a:endParaRPr>
          </a:p>
        </p:txBody>
      </p:sp>
      <p:sp>
        <p:nvSpPr>
          <p:cNvPr id="7" name="Content Placeholder 6"/>
          <p:cNvSpPr>
            <a:spLocks noGrp="1"/>
          </p:cNvSpPr>
          <p:nvPr>
            <p:ph sz="quarter" idx="4"/>
          </p:nvPr>
        </p:nvSpPr>
        <p:spPr>
          <a:xfrm>
            <a:off x="685800" y="3352800"/>
            <a:ext cx="7467600" cy="1981200"/>
          </a:xfrm>
        </p:spPr>
        <p:txBody>
          <a:bodyPr>
            <a:normAutofit/>
          </a:bodyPr>
          <a:lstStyle/>
          <a:p>
            <a:pPr marL="0" indent="0">
              <a:buNone/>
            </a:pPr>
            <a:endParaRPr lang="en-US" dirty="0" smtClean="0"/>
          </a:p>
          <a:p>
            <a:pPr marL="0" indent="0">
              <a:buNone/>
            </a:pPr>
            <a:r>
              <a:rPr lang="en-US" dirty="0" smtClean="0">
                <a:latin typeface="Corbel" pitchFamily="34" charset="0"/>
              </a:rPr>
              <a:t>Wait for directions from an ERT member on whether to leave campus or </a:t>
            </a:r>
            <a:r>
              <a:rPr lang="en-US" sz="2400" dirty="0" smtClean="0">
                <a:latin typeface="Corbel" pitchFamily="34" charset="0"/>
              </a:rPr>
              <a:t>re-enter the building. </a:t>
            </a:r>
            <a:endParaRPr lang="en-US" sz="2400" dirty="0">
              <a:latin typeface="Corbel" pitchFamily="34" charset="0"/>
            </a:endParaRPr>
          </a:p>
          <a:p>
            <a:pPr marL="457200" lvl="1" indent="0">
              <a:buNone/>
            </a:pPr>
            <a:endParaRPr lang="en-US" sz="2400" dirty="0"/>
          </a:p>
        </p:txBody>
      </p:sp>
      <p:sp>
        <p:nvSpPr>
          <p:cNvPr id="10" name="TextBox 9"/>
          <p:cNvSpPr txBox="1"/>
          <p:nvPr/>
        </p:nvSpPr>
        <p:spPr>
          <a:xfrm>
            <a:off x="0" y="76200"/>
            <a:ext cx="9067800" cy="6781800"/>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416984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dirty="0" smtClean="0">
                <a:solidFill>
                  <a:srgbClr val="0070C0"/>
                </a:solidFill>
                <a:latin typeface="Corbel" pitchFamily="34" charset="0"/>
              </a:rPr>
              <a:t>Stay informed….</a:t>
            </a:r>
            <a:endParaRPr lang="en-US" sz="4000" b="1" dirty="0">
              <a:solidFill>
                <a:srgbClr val="0070C0"/>
              </a:solidFill>
              <a:latin typeface="Corbel" pitchFamily="34" charset="0"/>
            </a:endParaRPr>
          </a:p>
        </p:txBody>
      </p:sp>
      <p:sp>
        <p:nvSpPr>
          <p:cNvPr id="3" name="Content Placeholder 2"/>
          <p:cNvSpPr>
            <a:spLocks noGrp="1"/>
          </p:cNvSpPr>
          <p:nvPr>
            <p:ph idx="1"/>
          </p:nvPr>
        </p:nvSpPr>
        <p:spPr>
          <a:xfrm>
            <a:off x="381000" y="1676400"/>
            <a:ext cx="7870371" cy="4525963"/>
          </a:xfrm>
        </p:spPr>
        <p:txBody>
          <a:bodyPr>
            <a:normAutofit/>
          </a:bodyPr>
          <a:lstStyle/>
          <a:p>
            <a:pPr lvl="4" indent="-457200">
              <a:lnSpc>
                <a:spcPct val="150000"/>
              </a:lnSpc>
              <a:spcBef>
                <a:spcPts val="1200"/>
              </a:spcBef>
            </a:pPr>
            <a:r>
              <a:rPr lang="en-US" sz="2600" dirty="0" smtClean="0">
                <a:latin typeface="Corbel" pitchFamily="34" charset="0"/>
              </a:rPr>
              <a:t>Updated postings on website: </a:t>
            </a:r>
            <a:r>
              <a:rPr lang="en-US" sz="2600" dirty="0" smtClean="0">
                <a:solidFill>
                  <a:srgbClr val="0070C0"/>
                </a:solidFill>
                <a:latin typeface="Corbel" pitchFamily="34" charset="0"/>
              </a:rPr>
              <a:t>http://www.yccc.edu/</a:t>
            </a:r>
          </a:p>
          <a:p>
            <a:pPr lvl="4" indent="-457200">
              <a:lnSpc>
                <a:spcPct val="150000"/>
              </a:lnSpc>
              <a:spcBef>
                <a:spcPts val="1200"/>
              </a:spcBef>
            </a:pPr>
            <a:r>
              <a:rPr lang="en-US" sz="2600" dirty="0" smtClean="0">
                <a:latin typeface="Corbel" pitchFamily="34" charset="0"/>
              </a:rPr>
              <a:t>Phone recording on 207-646-9282</a:t>
            </a:r>
          </a:p>
          <a:p>
            <a:pPr lvl="4" indent="-457200">
              <a:lnSpc>
                <a:spcPct val="150000"/>
              </a:lnSpc>
              <a:spcBef>
                <a:spcPts val="1200"/>
              </a:spcBef>
            </a:pPr>
            <a:r>
              <a:rPr lang="en-US" sz="2600" dirty="0" smtClean="0">
                <a:latin typeface="Corbel" pitchFamily="34" charset="0"/>
              </a:rPr>
              <a:t>Register with YCCC’s </a:t>
            </a:r>
            <a:r>
              <a:rPr lang="en-US" sz="2600" b="1" dirty="0" smtClean="0">
                <a:solidFill>
                  <a:srgbClr val="0070C0"/>
                </a:solidFill>
                <a:latin typeface="Corbel" pitchFamily="34" charset="0"/>
              </a:rPr>
              <a:t>RAVE</a:t>
            </a:r>
            <a:r>
              <a:rPr lang="en-US" sz="2600" dirty="0" smtClean="0">
                <a:latin typeface="Corbel" pitchFamily="34" charset="0"/>
              </a:rPr>
              <a:t> Emergency Alert System </a:t>
            </a:r>
            <a:endParaRPr lang="en-US" sz="2600" dirty="0">
              <a:latin typeface="Corbel" pitchFamily="34" charset="0"/>
            </a:endParaRPr>
          </a:p>
        </p:txBody>
      </p:sp>
      <p:sp>
        <p:nvSpPr>
          <p:cNvPr id="4" name="TextBox 3"/>
          <p:cNvSpPr txBox="1"/>
          <p:nvPr/>
        </p:nvSpPr>
        <p:spPr>
          <a:xfrm>
            <a:off x="68303" y="0"/>
            <a:ext cx="9075697" cy="6719709"/>
          </a:xfrm>
          <a:prstGeom prst="rect">
            <a:avLst/>
          </a:prstGeom>
          <a:noFill/>
          <a:ln w="127000">
            <a:solidFill>
              <a:srgbClr val="006666"/>
            </a:solidFill>
          </a:ln>
        </p:spPr>
        <p:txBody>
          <a:bodyPr wrap="square" rtlCol="0">
            <a:spAutoFit/>
          </a:bodyPr>
          <a:lstStyle/>
          <a:p>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54640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b="1" dirty="0" smtClean="0">
                <a:solidFill>
                  <a:srgbClr val="0070C0"/>
                </a:solidFill>
              </a:rPr>
              <a:t>Campus </a:t>
            </a:r>
            <a:r>
              <a:rPr lang="en-US" b="1" dirty="0" err="1" smtClean="0">
                <a:solidFill>
                  <a:srgbClr val="0070C0"/>
                </a:solidFill>
              </a:rPr>
              <a:t>SaVE</a:t>
            </a:r>
            <a:r>
              <a:rPr lang="en-US" b="1" dirty="0" smtClean="0">
                <a:solidFill>
                  <a:srgbClr val="0070C0"/>
                </a:solidFill>
              </a:rPr>
              <a:t> Act</a:t>
            </a:r>
            <a:endParaRPr lang="en-US" b="1" dirty="0">
              <a:solidFill>
                <a:srgbClr val="0070C0"/>
              </a:solidFill>
            </a:endParaRPr>
          </a:p>
        </p:txBody>
      </p:sp>
      <p:sp>
        <p:nvSpPr>
          <p:cNvPr id="3" name="Content Placeholder 2"/>
          <p:cNvSpPr>
            <a:spLocks noGrp="1"/>
          </p:cNvSpPr>
          <p:nvPr>
            <p:ph idx="1"/>
          </p:nvPr>
        </p:nvSpPr>
        <p:spPr>
          <a:xfrm>
            <a:off x="411956" y="914400"/>
            <a:ext cx="8229600" cy="5943600"/>
          </a:xfrm>
        </p:spPr>
        <p:txBody>
          <a:bodyPr>
            <a:normAutofit fontScale="92500" lnSpcReduction="10000"/>
          </a:bodyPr>
          <a:lstStyle/>
          <a:p>
            <a:pPr marL="0" indent="0" algn="ctr">
              <a:buNone/>
            </a:pPr>
            <a:r>
              <a:rPr lang="en-US" sz="2800" dirty="0" smtClean="0">
                <a:solidFill>
                  <a:srgbClr val="0070C0"/>
                </a:solidFill>
              </a:rPr>
              <a:t>The Maine Community College system and its seven colleges prohibit sexual assault, sexual misconduct, dating violence, domestic violence, and stalking.</a:t>
            </a:r>
          </a:p>
          <a:p>
            <a:pPr marL="0" indent="0">
              <a:buNone/>
            </a:pPr>
            <a:endParaRPr lang="en-US" dirty="0" smtClean="0"/>
          </a:p>
          <a:p>
            <a:pPr marL="0" indent="0">
              <a:buNone/>
            </a:pPr>
            <a:endParaRPr lang="en-US" sz="2800" dirty="0" smtClean="0"/>
          </a:p>
          <a:p>
            <a:pPr marL="0" indent="0">
              <a:buNone/>
            </a:pPr>
            <a:endParaRPr lang="en-US" sz="2800" dirty="0"/>
          </a:p>
          <a:p>
            <a:pPr marL="0" indent="0">
              <a:buNone/>
            </a:pPr>
            <a:endParaRPr lang="en-US" sz="2800" dirty="0" smtClean="0"/>
          </a:p>
          <a:p>
            <a:pPr marL="0" indent="0" algn="ctr">
              <a:buNone/>
            </a:pPr>
            <a:endParaRPr lang="en-US" sz="2800" dirty="0" smtClean="0"/>
          </a:p>
          <a:p>
            <a:pPr marL="0" indent="0" algn="ctr">
              <a:buNone/>
            </a:pPr>
            <a:endParaRPr lang="en-US" sz="2800" dirty="0"/>
          </a:p>
          <a:p>
            <a:pPr marL="0" indent="0" algn="ctr">
              <a:buNone/>
            </a:pPr>
            <a:endParaRPr lang="en-US" sz="2800" dirty="0" smtClean="0"/>
          </a:p>
          <a:p>
            <a:pPr marL="0" indent="0" algn="ctr">
              <a:buNone/>
            </a:pPr>
            <a:endParaRPr lang="en-US" sz="2600" dirty="0" smtClean="0"/>
          </a:p>
          <a:p>
            <a:pPr marL="0" indent="0" algn="ctr">
              <a:buNone/>
            </a:pPr>
            <a:r>
              <a:rPr lang="en-US" sz="2600" dirty="0" smtClean="0"/>
              <a:t>For more information, please see the </a:t>
            </a:r>
            <a:r>
              <a:rPr lang="en-US" sz="2600" dirty="0" smtClean="0">
                <a:solidFill>
                  <a:prstClr val="black"/>
                </a:solidFill>
              </a:rPr>
              <a:t>Campus </a:t>
            </a:r>
            <a:r>
              <a:rPr lang="en-US" sz="2600" dirty="0" err="1">
                <a:solidFill>
                  <a:prstClr val="black"/>
                </a:solidFill>
              </a:rPr>
              <a:t>SaVE</a:t>
            </a:r>
            <a:r>
              <a:rPr lang="en-US" sz="2600" dirty="0">
                <a:solidFill>
                  <a:prstClr val="black"/>
                </a:solidFill>
              </a:rPr>
              <a:t> login </a:t>
            </a:r>
            <a:r>
              <a:rPr lang="en-US" sz="2600" dirty="0" smtClean="0">
                <a:solidFill>
                  <a:prstClr val="black"/>
                </a:solidFill>
              </a:rPr>
              <a:t>sheet as well as </a:t>
            </a:r>
            <a:r>
              <a:rPr lang="en-US" sz="2600" dirty="0" smtClean="0"/>
              <a:t>the “Make your Move!” brochure in your New Student Orientation Packet</a:t>
            </a:r>
          </a:p>
          <a:p>
            <a:pPr marL="0" indent="0" algn="ctr">
              <a:buNone/>
            </a:pPr>
            <a:endParaRPr lang="en-US" sz="2800" dirty="0" smtClean="0"/>
          </a:p>
          <a:p>
            <a:pPr marL="0" indent="0">
              <a:buNone/>
            </a:pPr>
            <a:endParaRPr lang="en-US" sz="2800" dirty="0" smtClean="0"/>
          </a:p>
          <a:p>
            <a:pPr marL="0" indent="0">
              <a:buNone/>
            </a:pPr>
            <a:endParaRPr lang="en-US" dirty="0"/>
          </a:p>
        </p:txBody>
      </p:sp>
      <p:pic>
        <p:nvPicPr>
          <p:cNvPr id="1026" name="Picture 2" descr="C:\Users\yjarey\Documents\Make Your Mo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09800"/>
            <a:ext cx="2438400" cy="33594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9144000" cy="6705600"/>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585099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B050"/>
                </a:solidFill>
              </a:rPr>
              <a:t>YCCC ENCOURAGES EVERYONE TO REPORT ANY TYPE OF BEHAVIOR THAT YOU BELIEVE IS PUTTING YOU IN HARMS WAY OR YOU FEEL THREATENING IN ANYWAY.</a:t>
            </a:r>
          </a:p>
          <a:p>
            <a:r>
              <a:rPr lang="en-US" b="1" dirty="0" smtClean="0">
                <a:solidFill>
                  <a:srgbClr val="00B050"/>
                </a:solidFill>
              </a:rPr>
              <a:t>Safety &amp; Security </a:t>
            </a:r>
            <a:r>
              <a:rPr lang="en-US" b="1" dirty="0" smtClean="0">
                <a:solidFill>
                  <a:srgbClr val="00B050"/>
                </a:solidFill>
                <a:hlinkClick r:id="rId2"/>
              </a:rPr>
              <a:t>ymparadis@yccc.edu</a:t>
            </a:r>
            <a:r>
              <a:rPr lang="en-US" b="1" dirty="0" smtClean="0">
                <a:solidFill>
                  <a:srgbClr val="00B050"/>
                </a:solidFill>
              </a:rPr>
              <a:t>  </a:t>
            </a:r>
          </a:p>
          <a:p>
            <a:r>
              <a:rPr lang="en-US" b="1" dirty="0" smtClean="0">
                <a:solidFill>
                  <a:srgbClr val="00B050"/>
                </a:solidFill>
              </a:rPr>
              <a:t>Dean of Students </a:t>
            </a:r>
            <a:r>
              <a:rPr lang="en-US" b="1" dirty="0" smtClean="0">
                <a:solidFill>
                  <a:srgbClr val="00B050"/>
                </a:solidFill>
                <a:hlinkClick r:id="rId3"/>
              </a:rPr>
              <a:t>yjarey@yccc.edu</a:t>
            </a:r>
            <a:r>
              <a:rPr lang="en-US" b="1" dirty="0" smtClean="0">
                <a:solidFill>
                  <a:srgbClr val="00B050"/>
                </a:solidFill>
              </a:rPr>
              <a:t> </a:t>
            </a:r>
            <a:endParaRPr lang="en-US" b="1" dirty="0">
              <a:solidFill>
                <a:srgbClr val="FF0000"/>
              </a:solidFill>
            </a:endParaRPr>
          </a:p>
        </p:txBody>
      </p:sp>
      <p:sp>
        <p:nvSpPr>
          <p:cNvPr id="5" name="TextBox 4"/>
          <p:cNvSpPr txBox="1"/>
          <p:nvPr/>
        </p:nvSpPr>
        <p:spPr>
          <a:xfrm>
            <a:off x="0" y="1"/>
            <a:ext cx="9144000" cy="6186309"/>
          </a:xfrm>
          <a:prstGeom prst="rect">
            <a:avLst/>
          </a:prstGeom>
          <a:noFill/>
          <a:ln w="127000">
            <a:solidFill>
              <a:srgbClr val="006666"/>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3390183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smtClean="0">
                <a:solidFill>
                  <a:srgbClr val="0070C0"/>
                </a:solidFill>
                <a:latin typeface="Corbel" panose="020B0503020204020204" pitchFamily="34" charset="0"/>
              </a:rPr>
              <a:t>NEIGHBORHOOD </a:t>
            </a:r>
            <a:r>
              <a:rPr lang="en-US" sz="4000" b="1" dirty="0">
                <a:solidFill>
                  <a:srgbClr val="0070C0"/>
                </a:solidFill>
                <a:latin typeface="Corbel" panose="020B0503020204020204" pitchFamily="34" charset="0"/>
              </a:rPr>
              <a:t>WATCH</a:t>
            </a:r>
          </a:p>
        </p:txBody>
      </p:sp>
      <p:sp>
        <p:nvSpPr>
          <p:cNvPr id="3" name="Content Placeholder 2"/>
          <p:cNvSpPr>
            <a:spLocks noGrp="1"/>
          </p:cNvSpPr>
          <p:nvPr>
            <p:ph idx="1"/>
          </p:nvPr>
        </p:nvSpPr>
        <p:spPr>
          <a:xfrm>
            <a:off x="609600" y="1600200"/>
            <a:ext cx="7772400" cy="4800600"/>
          </a:xfrm>
        </p:spPr>
        <p:txBody>
          <a:bodyPr>
            <a:normAutofit/>
          </a:bodyPr>
          <a:lstStyle/>
          <a:p>
            <a:pPr marL="0" indent="0">
              <a:buNone/>
            </a:pPr>
            <a:r>
              <a:rPr lang="en-US" sz="2800" b="1" dirty="0" smtClean="0">
                <a:solidFill>
                  <a:srgbClr val="00B050"/>
                </a:solidFill>
                <a:latin typeface="Corbel" panose="020B0503020204020204" pitchFamily="34" charset="0"/>
              </a:rPr>
              <a:t>Safety and Security </a:t>
            </a:r>
            <a:r>
              <a:rPr lang="en-US" sz="2800" b="1" dirty="0">
                <a:solidFill>
                  <a:srgbClr val="00B050"/>
                </a:solidFill>
                <a:latin typeface="Corbel" panose="020B0503020204020204" pitchFamily="34" charset="0"/>
              </a:rPr>
              <a:t>is everyone’s job</a:t>
            </a:r>
          </a:p>
          <a:p>
            <a:pPr algn="just"/>
            <a:r>
              <a:rPr lang="en-US" sz="2800" dirty="0">
                <a:solidFill>
                  <a:srgbClr val="002060"/>
                </a:solidFill>
                <a:latin typeface="Corbel" panose="020B0503020204020204" pitchFamily="34" charset="0"/>
              </a:rPr>
              <a:t>If you see or hear anything that looks suspicious and/or out of the ordinary, </a:t>
            </a:r>
            <a:r>
              <a:rPr lang="en-US" sz="2800" dirty="0" smtClean="0">
                <a:solidFill>
                  <a:srgbClr val="002060"/>
                </a:solidFill>
                <a:latin typeface="Corbel" panose="020B0503020204020204" pitchFamily="34" charset="0"/>
              </a:rPr>
              <a:t>contact campus safety or the Dean of Students. </a:t>
            </a:r>
            <a:endParaRPr lang="en-US" sz="2800" dirty="0">
              <a:solidFill>
                <a:srgbClr val="002060"/>
              </a:solidFill>
              <a:latin typeface="Corbel" panose="020B0503020204020204" pitchFamily="34" charset="0"/>
            </a:endParaRPr>
          </a:p>
          <a:p>
            <a:pPr algn="just"/>
            <a:r>
              <a:rPr lang="en-US" sz="2800" dirty="0">
                <a:solidFill>
                  <a:srgbClr val="002060"/>
                </a:solidFill>
                <a:latin typeface="Corbel" panose="020B0503020204020204" pitchFamily="34" charset="0"/>
              </a:rPr>
              <a:t>Security/Reception ext. </a:t>
            </a:r>
            <a:r>
              <a:rPr lang="en-US" sz="2800" dirty="0" smtClean="0">
                <a:solidFill>
                  <a:srgbClr val="002060"/>
                </a:solidFill>
                <a:latin typeface="Corbel" panose="020B0503020204020204" pitchFamily="34" charset="0"/>
              </a:rPr>
              <a:t>216-4413 </a:t>
            </a:r>
            <a:endParaRPr lang="en-US" sz="2800" dirty="0">
              <a:solidFill>
                <a:srgbClr val="002060"/>
              </a:solidFill>
              <a:latin typeface="Corbel" panose="020B0503020204020204" pitchFamily="34" charset="0"/>
            </a:endParaRPr>
          </a:p>
          <a:p>
            <a:pPr algn="just"/>
            <a:r>
              <a:rPr lang="en-US" sz="2800" dirty="0">
                <a:solidFill>
                  <a:srgbClr val="002060"/>
                </a:solidFill>
                <a:latin typeface="Corbel" panose="020B0503020204020204" pitchFamily="34" charset="0"/>
              </a:rPr>
              <a:t>Email </a:t>
            </a:r>
            <a:r>
              <a:rPr lang="en-US" sz="2800" dirty="0">
                <a:solidFill>
                  <a:srgbClr val="002060"/>
                </a:solidFill>
                <a:latin typeface="Corbel" panose="020B0503020204020204" pitchFamily="34" charset="0"/>
                <a:hlinkClick r:id="rId3"/>
              </a:rPr>
              <a:t>Security@yccc.edu</a:t>
            </a:r>
            <a:r>
              <a:rPr lang="en-US" sz="2800" dirty="0">
                <a:solidFill>
                  <a:srgbClr val="002060"/>
                </a:solidFill>
                <a:latin typeface="Corbel" panose="020B0503020204020204" pitchFamily="34" charset="0"/>
              </a:rPr>
              <a:t> </a:t>
            </a:r>
          </a:p>
          <a:p>
            <a:pPr algn="just"/>
            <a:r>
              <a:rPr lang="en-US" sz="2800" dirty="0" smtClean="0">
                <a:solidFill>
                  <a:srgbClr val="002060"/>
                </a:solidFill>
                <a:latin typeface="Corbel" panose="020B0503020204020204" pitchFamily="34" charset="0"/>
              </a:rPr>
              <a:t>Dean of Students is located in Student Affairs Office</a:t>
            </a:r>
          </a:p>
          <a:p>
            <a:pPr algn="just"/>
            <a:endParaRPr lang="en-US" sz="2800" dirty="0" smtClean="0">
              <a:solidFill>
                <a:srgbClr val="002060"/>
              </a:solidFill>
              <a:latin typeface="Corbel" panose="020B0503020204020204" pitchFamily="34" charset="0"/>
            </a:endParaRPr>
          </a:p>
          <a:p>
            <a:pPr marL="0" indent="0" algn="just">
              <a:buNone/>
            </a:pPr>
            <a:endParaRPr lang="en-US" sz="2800" dirty="0">
              <a:solidFill>
                <a:srgbClr val="002060"/>
              </a:solidFill>
              <a:latin typeface="Corbel" panose="020B0503020204020204" pitchFamily="34" charset="0"/>
            </a:endParaRPr>
          </a:p>
          <a:p>
            <a:endParaRPr lang="en-US" dirty="0"/>
          </a:p>
        </p:txBody>
      </p:sp>
      <p:sp>
        <p:nvSpPr>
          <p:cNvPr id="5" name="TextBox 4"/>
          <p:cNvSpPr txBox="1"/>
          <p:nvPr/>
        </p:nvSpPr>
        <p:spPr>
          <a:xfrm>
            <a:off x="0" y="76200"/>
            <a:ext cx="9144000" cy="6781800"/>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1376843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TAKEAWAYS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4000" b="1" dirty="0" smtClean="0">
                <a:solidFill>
                  <a:srgbClr val="0070C0"/>
                </a:solidFill>
              </a:rPr>
              <a:t>SEE SOMETHING SAY SOMETHING</a:t>
            </a:r>
          </a:p>
          <a:p>
            <a:r>
              <a:rPr lang="en-US" sz="4000" b="1" dirty="0" smtClean="0">
                <a:solidFill>
                  <a:srgbClr val="0070C0"/>
                </a:solidFill>
              </a:rPr>
              <a:t>SECONDS COUNT</a:t>
            </a:r>
          </a:p>
          <a:p>
            <a:r>
              <a:rPr lang="en-US" sz="4000" b="1" dirty="0" smtClean="0">
                <a:solidFill>
                  <a:srgbClr val="0070C0"/>
                </a:solidFill>
              </a:rPr>
              <a:t>BE AWARE OF YOUR SURROUNDINGS</a:t>
            </a:r>
            <a:endParaRPr lang="en-US" sz="4000" b="1" dirty="0">
              <a:solidFill>
                <a:srgbClr val="0070C0"/>
              </a:solidFill>
            </a:endParaRPr>
          </a:p>
        </p:txBody>
      </p:sp>
      <p:sp>
        <p:nvSpPr>
          <p:cNvPr id="4" name="TextBox 3"/>
          <p:cNvSpPr txBox="1"/>
          <p:nvPr/>
        </p:nvSpPr>
        <p:spPr>
          <a:xfrm>
            <a:off x="0" y="0"/>
            <a:ext cx="9144000" cy="6858000"/>
          </a:xfrm>
          <a:prstGeom prst="rect">
            <a:avLst/>
          </a:prstGeom>
          <a:noFill/>
          <a:ln w="127000">
            <a:solidFill>
              <a:srgbClr val="006666"/>
            </a:solidFill>
          </a:ln>
        </p:spPr>
        <p:txBody>
          <a:bodyPr wrap="square" rtlCol="0">
            <a:spAutoFit/>
          </a:bodyPr>
          <a:lstStyle/>
          <a:p>
            <a:endParaRPr lang="en-US" dirty="0"/>
          </a:p>
        </p:txBody>
      </p:sp>
      <p:sp>
        <p:nvSpPr>
          <p:cNvPr id="5" name="Footer Placeholder 4"/>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3464055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Campus Safety Services: </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00B050"/>
                </a:solidFill>
              </a:rPr>
              <a:t>Escorts to your vehicle</a:t>
            </a:r>
          </a:p>
          <a:p>
            <a:r>
              <a:rPr lang="en-US" dirty="0" smtClean="0">
                <a:solidFill>
                  <a:srgbClr val="00B050"/>
                </a:solidFill>
              </a:rPr>
              <a:t>Jumpstart a dead battery, put air in a tire</a:t>
            </a:r>
          </a:p>
          <a:p>
            <a:pPr lvl="0"/>
            <a:r>
              <a:rPr lang="en-US" dirty="0">
                <a:solidFill>
                  <a:srgbClr val="00B050"/>
                </a:solidFill>
              </a:rPr>
              <a:t>Lost &amp; </a:t>
            </a:r>
            <a:r>
              <a:rPr lang="en-US" dirty="0" smtClean="0">
                <a:solidFill>
                  <a:srgbClr val="00B050"/>
                </a:solidFill>
              </a:rPr>
              <a:t>Found</a:t>
            </a:r>
          </a:p>
          <a:p>
            <a:pPr lvl="0"/>
            <a:r>
              <a:rPr lang="en-US" dirty="0" smtClean="0">
                <a:solidFill>
                  <a:srgbClr val="00B050"/>
                </a:solidFill>
              </a:rPr>
              <a:t>Campus ID badge (C114)</a:t>
            </a:r>
          </a:p>
          <a:p>
            <a:pPr lvl="0"/>
            <a:r>
              <a:rPr lang="en-US" dirty="0">
                <a:solidFill>
                  <a:srgbClr val="00B050"/>
                </a:solidFill>
              </a:rPr>
              <a:t>File </a:t>
            </a:r>
            <a:r>
              <a:rPr lang="en-US" dirty="0" smtClean="0">
                <a:solidFill>
                  <a:srgbClr val="00B050"/>
                </a:solidFill>
              </a:rPr>
              <a:t>an Incident Report</a:t>
            </a:r>
          </a:p>
          <a:p>
            <a:pPr lvl="0"/>
            <a:r>
              <a:rPr lang="en-US" dirty="0" smtClean="0">
                <a:solidFill>
                  <a:srgbClr val="00B050"/>
                </a:solidFill>
              </a:rPr>
              <a:t>Investigate suspicious behavior</a:t>
            </a:r>
            <a:endParaRPr lang="en-US" dirty="0">
              <a:solidFill>
                <a:srgbClr val="00B050"/>
              </a:solidFill>
            </a:endParaRPr>
          </a:p>
          <a:p>
            <a:r>
              <a:rPr lang="en-US" dirty="0" smtClean="0">
                <a:solidFill>
                  <a:srgbClr val="00B050"/>
                </a:solidFill>
              </a:rPr>
              <a:t>Provide patrols </a:t>
            </a:r>
            <a:r>
              <a:rPr lang="en-US" dirty="0">
                <a:solidFill>
                  <a:srgbClr val="00B050"/>
                </a:solidFill>
              </a:rPr>
              <a:t>in the building and parking </a:t>
            </a:r>
            <a:r>
              <a:rPr lang="en-US" dirty="0" smtClean="0">
                <a:solidFill>
                  <a:srgbClr val="00B050"/>
                </a:solidFill>
              </a:rPr>
              <a:t>lot</a:t>
            </a:r>
          </a:p>
          <a:p>
            <a:r>
              <a:rPr lang="en-US" dirty="0" smtClean="0">
                <a:solidFill>
                  <a:srgbClr val="00B050"/>
                </a:solidFill>
              </a:rPr>
              <a:t>Emergency Response</a:t>
            </a:r>
          </a:p>
          <a:p>
            <a:endParaRPr lang="en-US" dirty="0"/>
          </a:p>
          <a:p>
            <a:endParaRPr lang="en-US" dirty="0" smtClean="0"/>
          </a:p>
        </p:txBody>
      </p:sp>
      <p:sp>
        <p:nvSpPr>
          <p:cNvPr id="5" name="TextBox 4"/>
          <p:cNvSpPr txBox="1"/>
          <p:nvPr/>
        </p:nvSpPr>
        <p:spPr>
          <a:xfrm>
            <a:off x="304800" y="366890"/>
            <a:ext cx="8419563" cy="6033910"/>
          </a:xfrm>
          <a:prstGeom prst="rect">
            <a:avLst/>
          </a:prstGeom>
          <a:noFill/>
          <a:ln w="127000">
            <a:solidFill>
              <a:srgbClr val="006666"/>
            </a:solidFill>
          </a:ln>
        </p:spPr>
        <p:txBody>
          <a:bodyPr wrap="square" rtlCol="0">
            <a:spAutoFit/>
          </a:bodyPr>
          <a:lstStyle/>
          <a:p>
            <a:endParaRPr lang="en-US" dirty="0"/>
          </a:p>
        </p:txBody>
      </p:sp>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207566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Campus Safety General Information</a:t>
            </a:r>
            <a:endParaRPr lang="en-US" dirty="0"/>
          </a:p>
        </p:txBody>
      </p:sp>
      <p:sp>
        <p:nvSpPr>
          <p:cNvPr id="3" name="Content Placeholder 2"/>
          <p:cNvSpPr>
            <a:spLocks noGrp="1"/>
          </p:cNvSpPr>
          <p:nvPr>
            <p:ph idx="1"/>
          </p:nvPr>
        </p:nvSpPr>
        <p:spPr/>
        <p:txBody>
          <a:bodyPr/>
          <a:lstStyle/>
          <a:p>
            <a:pPr algn="just"/>
            <a:endParaRPr lang="en-US" dirty="0" smtClean="0">
              <a:solidFill>
                <a:srgbClr val="002060"/>
              </a:solidFill>
              <a:latin typeface="Corbel" panose="020B0503020204020204" pitchFamily="34" charset="0"/>
            </a:endParaRPr>
          </a:p>
          <a:p>
            <a:pPr algn="just"/>
            <a:endParaRPr lang="en-US" dirty="0">
              <a:solidFill>
                <a:srgbClr val="002060"/>
              </a:solidFill>
              <a:latin typeface="Corbel" panose="020B0503020204020204" pitchFamily="34" charset="0"/>
            </a:endParaRPr>
          </a:p>
          <a:p>
            <a:pPr lvl="0" algn="just"/>
            <a:r>
              <a:rPr lang="en-US" dirty="0">
                <a:solidFill>
                  <a:srgbClr val="002060"/>
                </a:solidFill>
                <a:latin typeface="Corbel" panose="020B0503020204020204" pitchFamily="34" charset="0"/>
              </a:rPr>
              <a:t>Parking Lot speed limit - </a:t>
            </a:r>
            <a:r>
              <a:rPr lang="en-US" dirty="0" smtClean="0">
                <a:solidFill>
                  <a:srgbClr val="002060"/>
                </a:solidFill>
                <a:latin typeface="Corbel" panose="020B0503020204020204" pitchFamily="34" charset="0"/>
              </a:rPr>
              <a:t>5 </a:t>
            </a:r>
            <a:r>
              <a:rPr lang="en-US" dirty="0">
                <a:solidFill>
                  <a:srgbClr val="002060"/>
                </a:solidFill>
                <a:latin typeface="Corbel" panose="020B0503020204020204" pitchFamily="34" charset="0"/>
              </a:rPr>
              <a:t>MPH</a:t>
            </a:r>
          </a:p>
          <a:p>
            <a:pPr marL="0" indent="0" algn="just">
              <a:buNone/>
            </a:pPr>
            <a:endParaRPr lang="en-US" dirty="0" smtClean="0">
              <a:solidFill>
                <a:srgbClr val="002060"/>
              </a:solidFill>
              <a:latin typeface="Corbel" panose="020B0503020204020204" pitchFamily="34" charset="0"/>
            </a:endParaRPr>
          </a:p>
          <a:p>
            <a:pPr algn="just"/>
            <a:r>
              <a:rPr lang="en-US" dirty="0" smtClean="0">
                <a:solidFill>
                  <a:srgbClr val="002060"/>
                </a:solidFill>
                <a:latin typeface="Corbel" panose="020B0503020204020204" pitchFamily="34" charset="0"/>
              </a:rPr>
              <a:t>There </a:t>
            </a:r>
            <a:r>
              <a:rPr lang="en-US" dirty="0">
                <a:solidFill>
                  <a:srgbClr val="002060"/>
                </a:solidFill>
                <a:latin typeface="Corbel" panose="020B0503020204020204" pitchFamily="34" charset="0"/>
              </a:rPr>
              <a:t>is no overnight </a:t>
            </a:r>
            <a:r>
              <a:rPr lang="en-US" dirty="0" smtClean="0">
                <a:solidFill>
                  <a:srgbClr val="002060"/>
                </a:solidFill>
                <a:latin typeface="Corbel" panose="020B0503020204020204" pitchFamily="34" charset="0"/>
              </a:rPr>
              <a:t>parking on campus</a:t>
            </a:r>
            <a:endParaRPr lang="en-US" dirty="0">
              <a:solidFill>
                <a:srgbClr val="002060"/>
              </a:solidFill>
              <a:latin typeface="Corbel" panose="020B0503020204020204" pitchFamily="34" charset="0"/>
            </a:endParaRP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273050"/>
            <a:ext cx="8669337"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1469150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806418" cy="646331"/>
          </a:xfrm>
          <a:prstGeom prst="rect">
            <a:avLst/>
          </a:prstGeom>
          <a:noFill/>
        </p:spPr>
        <p:txBody>
          <a:bodyPr wrap="square" rtlCol="0">
            <a:spAutoFit/>
          </a:bodyPr>
          <a:lstStyle/>
          <a:p>
            <a:pPr algn="ctr"/>
            <a:r>
              <a:rPr lang="en-US" sz="3600" dirty="0" smtClean="0">
                <a:latin typeface="Arial Black" pitchFamily="34" charset="0"/>
              </a:rPr>
              <a:t> </a:t>
            </a:r>
            <a:r>
              <a:rPr lang="en-US" sz="3600" b="1" dirty="0" smtClean="0">
                <a:solidFill>
                  <a:srgbClr val="0070C0"/>
                </a:solidFill>
                <a:latin typeface="Corbel" pitchFamily="34" charset="0"/>
              </a:rPr>
              <a:t>Calling for emergency assistance…. </a:t>
            </a:r>
            <a:endParaRPr lang="en-US" sz="3600" b="1" dirty="0">
              <a:solidFill>
                <a:srgbClr val="0070C0"/>
              </a:solidFill>
              <a:latin typeface="Corbel" pitchFamily="34" charset="0"/>
            </a:endParaRPr>
          </a:p>
        </p:txBody>
      </p:sp>
      <p:sp>
        <p:nvSpPr>
          <p:cNvPr id="4" name="TextBox 3"/>
          <p:cNvSpPr txBox="1"/>
          <p:nvPr/>
        </p:nvSpPr>
        <p:spPr>
          <a:xfrm>
            <a:off x="870857" y="1143000"/>
            <a:ext cx="7772400" cy="4493538"/>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Corbel" panose="020B0503020204020204" pitchFamily="34" charset="0"/>
              </a:rPr>
              <a:t>P</a:t>
            </a:r>
            <a:r>
              <a:rPr lang="en-US" sz="2600" dirty="0" smtClean="0">
                <a:latin typeface="Corbel" panose="020B0503020204020204" pitchFamily="34" charset="0"/>
              </a:rPr>
              <a:t>hones in classrooms and conference rooms</a:t>
            </a:r>
          </a:p>
          <a:p>
            <a:pPr marL="457200" indent="-457200">
              <a:buFont typeface="Arial" panose="020B0604020202020204" pitchFamily="34" charset="0"/>
              <a:buChar char="•"/>
            </a:pPr>
            <a:endParaRPr lang="en-US" sz="2600" dirty="0" smtClean="0">
              <a:latin typeface="Corbel" panose="020B0503020204020204" pitchFamily="34" charset="0"/>
            </a:endParaRPr>
          </a:p>
          <a:p>
            <a:pPr marL="457200" indent="-457200">
              <a:buFont typeface="Arial" panose="020B0604020202020204" pitchFamily="34" charset="0"/>
              <a:buChar char="•"/>
            </a:pPr>
            <a:endParaRPr lang="en-US" sz="2600" dirty="0">
              <a:latin typeface="Corbel" panose="020B0503020204020204" pitchFamily="34" charset="0"/>
            </a:endParaRPr>
          </a:p>
          <a:p>
            <a:pPr marL="457200" indent="-457200">
              <a:buFont typeface="Arial" panose="020B0604020202020204" pitchFamily="34" charset="0"/>
              <a:buChar char="•"/>
            </a:pPr>
            <a:endParaRPr lang="en-US" sz="2600" dirty="0" smtClean="0">
              <a:latin typeface="Corbel" panose="020B0503020204020204" pitchFamily="34" charset="0"/>
            </a:endParaRPr>
          </a:p>
          <a:p>
            <a:pPr marL="457200" indent="-457200">
              <a:buFont typeface="Arial" panose="020B0604020202020204" pitchFamily="34" charset="0"/>
              <a:buChar char="•"/>
            </a:pPr>
            <a:endParaRPr lang="en-US" sz="2600" dirty="0" smtClean="0">
              <a:latin typeface="Corbel" panose="020B0503020204020204" pitchFamily="34" charset="0"/>
            </a:endParaRPr>
          </a:p>
          <a:p>
            <a:endParaRPr lang="en-US" sz="2600" dirty="0" smtClean="0">
              <a:latin typeface="Corbel" panose="020B0503020204020204" pitchFamily="34" charset="0"/>
            </a:endParaRPr>
          </a:p>
          <a:p>
            <a:pPr marL="457200" indent="-457200">
              <a:buFont typeface="Arial" panose="020B0604020202020204" pitchFamily="34" charset="0"/>
              <a:buChar char="•"/>
            </a:pPr>
            <a:endParaRPr lang="en-US" sz="2600" dirty="0" smtClean="0">
              <a:latin typeface="Corbel" panose="020B0503020204020204" pitchFamily="34" charset="0"/>
            </a:endParaRPr>
          </a:p>
          <a:p>
            <a:pPr marL="457200" indent="-457200">
              <a:buFont typeface="Arial" panose="020B0604020202020204" pitchFamily="34" charset="0"/>
              <a:buChar char="•"/>
            </a:pPr>
            <a:r>
              <a:rPr lang="en-US" sz="2600" dirty="0" smtClean="0">
                <a:latin typeface="Corbel" panose="020B0503020204020204" pitchFamily="34" charset="0"/>
              </a:rPr>
              <a:t>Emergency (Call Box) phones in hallways</a:t>
            </a:r>
          </a:p>
          <a:p>
            <a:pPr marL="457200" indent="-457200">
              <a:buFont typeface="Arial" panose="020B0604020202020204" pitchFamily="34" charset="0"/>
              <a:buChar char="•"/>
            </a:pPr>
            <a:endParaRPr lang="en-US" sz="2600" dirty="0">
              <a:latin typeface="Corbel" panose="020B0503020204020204" pitchFamily="34" charset="0"/>
            </a:endParaRPr>
          </a:p>
          <a:p>
            <a:pPr marL="457200" indent="-457200">
              <a:buFont typeface="Arial" panose="020B0604020202020204" pitchFamily="34" charset="0"/>
              <a:buChar char="•"/>
            </a:pPr>
            <a:endParaRPr lang="en-US" sz="2600" dirty="0" smtClean="0">
              <a:latin typeface="Corbel" panose="020B0503020204020204" pitchFamily="34" charset="0"/>
            </a:endParaRPr>
          </a:p>
          <a:p>
            <a:pPr marL="457200" indent="-457200">
              <a:buFont typeface="Arial" panose="020B0604020202020204" pitchFamily="34" charset="0"/>
              <a:buChar char="•"/>
            </a:pPr>
            <a:endParaRPr lang="en-US" sz="2600" dirty="0" smtClean="0">
              <a:latin typeface="Corbel" panose="020B0503020204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5635" y="1696495"/>
            <a:ext cx="2541947" cy="196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109" y="4401787"/>
            <a:ext cx="1905000" cy="219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212604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3352800" y="1590020"/>
            <a:ext cx="2362200" cy="1814690"/>
          </a:xfrm>
          <a:prstGeom prst="rect">
            <a:avLst/>
          </a:prstGeom>
          <a:noFill/>
          <a:ln w="9525">
            <a:noFill/>
            <a:miter lim="800000"/>
            <a:headEnd/>
            <a:tailEnd/>
          </a:ln>
          <a:effectLst/>
        </p:spPr>
      </p:pic>
      <p:sp>
        <p:nvSpPr>
          <p:cNvPr id="2" name="TextBox 1"/>
          <p:cNvSpPr txBox="1"/>
          <p:nvPr/>
        </p:nvSpPr>
        <p:spPr>
          <a:xfrm>
            <a:off x="304800" y="469469"/>
            <a:ext cx="8458200" cy="646331"/>
          </a:xfrm>
          <a:prstGeom prst="rect">
            <a:avLst/>
          </a:prstGeom>
          <a:noFill/>
        </p:spPr>
        <p:txBody>
          <a:bodyPr wrap="square" rtlCol="0">
            <a:spAutoFit/>
          </a:bodyPr>
          <a:lstStyle/>
          <a:p>
            <a:pPr lvl="1" algn="ctr"/>
            <a:r>
              <a:rPr lang="en-US" sz="3600" b="1" dirty="0">
                <a:solidFill>
                  <a:srgbClr val="0070C0"/>
                </a:solidFill>
                <a:latin typeface="Corbel" pitchFamily="34" charset="0"/>
              </a:rPr>
              <a:t>Calling for emergency assistance…. </a:t>
            </a:r>
            <a:endParaRPr lang="en-US" sz="3600" b="1" dirty="0" smtClean="0">
              <a:solidFill>
                <a:srgbClr val="0070C0"/>
              </a:solidFill>
              <a:latin typeface="Corbel" pitchFamily="34" charset="0"/>
            </a:endParaRPr>
          </a:p>
        </p:txBody>
      </p:sp>
      <p:sp>
        <p:nvSpPr>
          <p:cNvPr id="3" name="Rectangle 2"/>
          <p:cNvSpPr/>
          <p:nvPr/>
        </p:nvSpPr>
        <p:spPr>
          <a:xfrm>
            <a:off x="685800" y="1066800"/>
            <a:ext cx="7772400" cy="523220"/>
          </a:xfrm>
          <a:prstGeom prst="rect">
            <a:avLst/>
          </a:prstGeom>
        </p:spPr>
        <p:txBody>
          <a:bodyPr wrap="square">
            <a:spAutoFit/>
          </a:bodyPr>
          <a:lstStyle/>
          <a:p>
            <a:pPr marL="914400" lvl="1" indent="-457200">
              <a:buFont typeface="Arial" panose="020B0604020202020204" pitchFamily="34" charset="0"/>
              <a:buChar char="•"/>
            </a:pPr>
            <a:r>
              <a:rPr lang="en-US" sz="2800" b="1" dirty="0">
                <a:latin typeface="Corbel" pitchFamily="34" charset="0"/>
              </a:rPr>
              <a:t>In a faculty, staff or administrative office</a:t>
            </a:r>
            <a:r>
              <a:rPr lang="en-US" sz="2800" b="1" dirty="0">
                <a:solidFill>
                  <a:srgbClr val="0070C0"/>
                </a:solidFill>
                <a:latin typeface="Corbel" pitchFamily="34" charset="0"/>
              </a:rPr>
              <a:t> </a:t>
            </a:r>
          </a:p>
        </p:txBody>
      </p:sp>
      <p:sp>
        <p:nvSpPr>
          <p:cNvPr id="4" name="Rectangle 3"/>
          <p:cNvSpPr/>
          <p:nvPr/>
        </p:nvSpPr>
        <p:spPr>
          <a:xfrm>
            <a:off x="685800" y="3764845"/>
            <a:ext cx="7772400" cy="400110"/>
          </a:xfrm>
          <a:prstGeom prst="rect">
            <a:avLst/>
          </a:prstGeom>
        </p:spPr>
        <p:txBody>
          <a:bodyPr wrap="square">
            <a:spAutoFit/>
          </a:bodyPr>
          <a:lstStyle/>
          <a:p>
            <a:pPr marL="457200" lvl="0" indent="-457200">
              <a:buFont typeface="Arial" panose="020B0604020202020204" pitchFamily="34" charset="0"/>
              <a:buChar char="•"/>
            </a:pPr>
            <a:r>
              <a:rPr lang="en-US" sz="2000" b="1" dirty="0">
                <a:latin typeface="Corbel" pitchFamily="34" charset="0"/>
              </a:rPr>
              <a:t>In the parking </a:t>
            </a:r>
            <a:r>
              <a:rPr lang="en-US" sz="2000" b="1" dirty="0" smtClean="0">
                <a:latin typeface="Corbel" pitchFamily="34" charset="0"/>
              </a:rPr>
              <a:t>lot </a:t>
            </a:r>
            <a:r>
              <a:rPr lang="en-US" sz="2000" b="1" dirty="0" smtClean="0">
                <a:solidFill>
                  <a:srgbClr val="0070C0"/>
                </a:solidFill>
                <a:latin typeface="Corbel" pitchFamily="34" charset="0"/>
              </a:rPr>
              <a:t> </a:t>
            </a:r>
            <a:endParaRPr lang="en-US" sz="2000" b="1" dirty="0">
              <a:solidFill>
                <a:srgbClr val="0070C0"/>
              </a:solidFill>
              <a:latin typeface="Corbe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631" y="4298325"/>
            <a:ext cx="2852737" cy="179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4648200"/>
            <a:ext cx="2438400" cy="1446550"/>
          </a:xfrm>
          <a:prstGeom prst="rect">
            <a:avLst/>
          </a:prstGeom>
        </p:spPr>
        <p:txBody>
          <a:bodyPr wrap="square">
            <a:spAutoFit/>
          </a:bodyPr>
          <a:lstStyle/>
          <a:p>
            <a:r>
              <a:rPr lang="en-US" sz="2200" dirty="0">
                <a:solidFill>
                  <a:prstClr val="black"/>
                </a:solidFill>
                <a:latin typeface="Corbel" pitchFamily="34" charset="0"/>
              </a:rPr>
              <a:t>There are emergency phones with blue lights above </a:t>
            </a:r>
            <a:r>
              <a:rPr lang="en-US" sz="2200" dirty="0" smtClean="0">
                <a:solidFill>
                  <a:prstClr val="black"/>
                </a:solidFill>
                <a:latin typeface="Corbel" pitchFamily="34" charset="0"/>
              </a:rPr>
              <a:t>them</a:t>
            </a:r>
            <a:endParaRPr lang="en-US" dirty="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3640099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990600"/>
            <a:ext cx="4724400" cy="769441"/>
          </a:xfrm>
          <a:prstGeom prst="rect">
            <a:avLst/>
          </a:prstGeom>
          <a:noFill/>
        </p:spPr>
        <p:txBody>
          <a:bodyPr wrap="square" rtlCol="0">
            <a:spAutoFit/>
          </a:bodyPr>
          <a:lstStyle/>
          <a:p>
            <a:r>
              <a:rPr lang="en-US" sz="4400" b="1" dirty="0" smtClean="0">
                <a:solidFill>
                  <a:srgbClr val="0070C0"/>
                </a:solidFill>
                <a:latin typeface="Corbel" pitchFamily="34" charset="0"/>
              </a:rPr>
              <a:t>On site help….</a:t>
            </a:r>
            <a:endParaRPr lang="en-US" sz="4400" b="1" dirty="0">
              <a:solidFill>
                <a:srgbClr val="0070C0"/>
              </a:solidFill>
              <a:latin typeface="Corbel" pitchFamily="34" charset="0"/>
            </a:endParaRPr>
          </a:p>
        </p:txBody>
      </p:sp>
      <p:sp>
        <p:nvSpPr>
          <p:cNvPr id="3" name="TextBox 2"/>
          <p:cNvSpPr txBox="1"/>
          <p:nvPr/>
        </p:nvSpPr>
        <p:spPr>
          <a:xfrm>
            <a:off x="1066800" y="1733497"/>
            <a:ext cx="7010400" cy="5078313"/>
          </a:xfrm>
          <a:prstGeom prst="rect">
            <a:avLst/>
          </a:prstGeom>
          <a:noFill/>
        </p:spPr>
        <p:txBody>
          <a:bodyPr wrap="square" rtlCol="0">
            <a:spAutoFit/>
          </a:bodyPr>
          <a:lstStyle/>
          <a:p>
            <a:r>
              <a:rPr lang="en-US" sz="3600" b="1" dirty="0" smtClean="0">
                <a:solidFill>
                  <a:srgbClr val="0070C0"/>
                </a:solidFill>
                <a:latin typeface="Corbel" pitchFamily="34" charset="0"/>
              </a:rPr>
              <a:t>By dialing 911 on any of the previously mentioned phones,  members of our campus Emergency Response Team (ERT)  are automatically notified of the location where the call came from and will respond to the emergency situation. (</a:t>
            </a:r>
            <a:r>
              <a:rPr lang="en-US" sz="3600" b="1" dirty="0" smtClean="0">
                <a:solidFill>
                  <a:srgbClr val="FF0000"/>
                </a:solidFill>
                <a:latin typeface="Corbel" pitchFamily="34" charset="0"/>
              </a:rPr>
              <a:t>using your cell phone</a:t>
            </a:r>
            <a:r>
              <a:rPr lang="en-US" sz="3600" b="1" dirty="0" smtClean="0">
                <a:solidFill>
                  <a:srgbClr val="0070C0"/>
                </a:solidFill>
                <a:latin typeface="Corbel" pitchFamily="34" charset="0"/>
              </a:rPr>
              <a:t>)</a:t>
            </a:r>
            <a:endParaRPr lang="en-US" sz="3600" b="1" dirty="0">
              <a:solidFill>
                <a:srgbClr val="0070C0"/>
              </a:solidFill>
              <a:latin typeface="Corbel" pitchFamily="34" charset="0"/>
            </a:endParaRPr>
          </a:p>
          <a:p>
            <a:endParaRPr lang="en-US" sz="3600" b="1" dirty="0">
              <a:solidFill>
                <a:srgbClr val="0070C0"/>
              </a:solidFill>
              <a:latin typeface="Corbe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273050"/>
            <a:ext cx="8669337"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4216984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457200"/>
            <a:ext cx="6934200" cy="1295400"/>
          </a:xfrm>
        </p:spPr>
        <p:txBody>
          <a:bodyPr>
            <a:noAutofit/>
          </a:bodyPr>
          <a:lstStyle/>
          <a:p>
            <a:r>
              <a:rPr lang="en-US" sz="3600" b="1" dirty="0" smtClean="0">
                <a:solidFill>
                  <a:srgbClr val="0070C0"/>
                </a:solidFill>
                <a:latin typeface="Corbel" pitchFamily="34" charset="0"/>
              </a:rPr>
              <a:t>YCCC Emergency Response Team (ERT)</a:t>
            </a:r>
            <a:endParaRPr lang="en-US" sz="3600" b="1" dirty="0">
              <a:solidFill>
                <a:srgbClr val="0070C0"/>
              </a:solidFill>
              <a:latin typeface="Corbel" pitchFamily="34" charset="0"/>
            </a:endParaRPr>
          </a:p>
        </p:txBody>
      </p:sp>
      <p:sp>
        <p:nvSpPr>
          <p:cNvPr id="5" name="TextBox 4"/>
          <p:cNvSpPr txBox="1"/>
          <p:nvPr/>
        </p:nvSpPr>
        <p:spPr>
          <a:xfrm>
            <a:off x="533400" y="1447801"/>
            <a:ext cx="8077200" cy="5293757"/>
          </a:xfrm>
          <a:prstGeom prst="rect">
            <a:avLst/>
          </a:prstGeom>
          <a:noFill/>
        </p:spPr>
        <p:txBody>
          <a:bodyPr wrap="square" rtlCol="0">
            <a:spAutoFit/>
          </a:bodyPr>
          <a:lstStyle/>
          <a:p>
            <a:pPr marL="285750" indent="-285750">
              <a:buFont typeface="Arial" panose="020B0604020202020204" pitchFamily="34" charset="0"/>
              <a:buChar char="•"/>
            </a:pPr>
            <a:endParaRPr lang="en-US" sz="2600" dirty="0" smtClean="0">
              <a:latin typeface="Corbel" panose="020B0503020204020204" pitchFamily="34" charset="0"/>
            </a:endParaRPr>
          </a:p>
          <a:p>
            <a:pPr marL="285750" indent="-285750">
              <a:buFont typeface="Arial" panose="020B0604020202020204" pitchFamily="34" charset="0"/>
              <a:buChar char="•"/>
            </a:pPr>
            <a:r>
              <a:rPr lang="en-US" sz="2600" dirty="0" smtClean="0">
                <a:latin typeface="Corbel" panose="020B0503020204020204" pitchFamily="34" charset="0"/>
              </a:rPr>
              <a:t>President</a:t>
            </a:r>
          </a:p>
          <a:p>
            <a:pPr marL="285750" indent="-285750">
              <a:buFont typeface="Arial" panose="020B0604020202020204" pitchFamily="34" charset="0"/>
              <a:buChar char="•"/>
            </a:pPr>
            <a:r>
              <a:rPr lang="en-US" sz="2600" dirty="0" smtClean="0">
                <a:latin typeface="Corbel" panose="020B0503020204020204" pitchFamily="34" charset="0"/>
              </a:rPr>
              <a:t>Vice President and Academic Dean</a:t>
            </a:r>
          </a:p>
          <a:p>
            <a:pPr marL="285750" indent="-285750">
              <a:buFont typeface="Arial" panose="020B0604020202020204" pitchFamily="34" charset="0"/>
              <a:buChar char="•"/>
            </a:pPr>
            <a:r>
              <a:rPr lang="en-US" sz="2600" dirty="0" smtClean="0">
                <a:latin typeface="Corbel" panose="020B0503020204020204" pitchFamily="34" charset="0"/>
              </a:rPr>
              <a:t>Dean of Students </a:t>
            </a:r>
          </a:p>
          <a:p>
            <a:pPr marL="285750" indent="-285750">
              <a:buFont typeface="Arial" panose="020B0604020202020204" pitchFamily="34" charset="0"/>
              <a:buChar char="•"/>
            </a:pPr>
            <a:r>
              <a:rPr lang="en-US" sz="2600" dirty="0" smtClean="0">
                <a:latin typeface="Corbel" panose="020B0503020204020204" pitchFamily="34" charset="0"/>
              </a:rPr>
              <a:t>Dean of Finance and Administration</a:t>
            </a:r>
          </a:p>
          <a:p>
            <a:pPr marL="285750" indent="-285750">
              <a:buFont typeface="Arial" panose="020B0604020202020204" pitchFamily="34" charset="0"/>
              <a:buChar char="•"/>
            </a:pPr>
            <a:r>
              <a:rPr lang="en-US" sz="2600" dirty="0" smtClean="0">
                <a:latin typeface="Corbel" panose="020B0503020204020204" pitchFamily="34" charset="0"/>
              </a:rPr>
              <a:t>Director of Information Technology </a:t>
            </a:r>
          </a:p>
          <a:p>
            <a:pPr marL="285750" indent="-285750">
              <a:buFont typeface="Arial" panose="020B0604020202020204" pitchFamily="34" charset="0"/>
              <a:buChar char="•"/>
            </a:pPr>
            <a:r>
              <a:rPr lang="en-US" sz="2600" dirty="0" smtClean="0">
                <a:latin typeface="Corbel" panose="020B0503020204020204" pitchFamily="34" charset="0"/>
              </a:rPr>
              <a:t>Special Assistant to the President</a:t>
            </a:r>
          </a:p>
          <a:p>
            <a:pPr marL="285750" indent="-285750">
              <a:buFont typeface="Arial" panose="020B0604020202020204" pitchFamily="34" charset="0"/>
              <a:buChar char="•"/>
            </a:pPr>
            <a:r>
              <a:rPr lang="en-US" sz="2600" dirty="0" smtClean="0">
                <a:latin typeface="Corbel" panose="020B0503020204020204" pitchFamily="34" charset="0"/>
              </a:rPr>
              <a:t>Manager of Facilities</a:t>
            </a:r>
          </a:p>
          <a:p>
            <a:pPr marL="285750" indent="-285750">
              <a:buFont typeface="Arial" panose="020B0604020202020204" pitchFamily="34" charset="0"/>
              <a:buChar char="•"/>
            </a:pPr>
            <a:r>
              <a:rPr lang="en-US" sz="2600" dirty="0" smtClean="0">
                <a:latin typeface="Corbel" panose="020B0503020204020204" pitchFamily="34" charset="0"/>
              </a:rPr>
              <a:t>Safety &amp; Security Manager</a:t>
            </a:r>
          </a:p>
          <a:p>
            <a:pPr marL="285750" indent="-285750">
              <a:buFont typeface="Arial" panose="020B0604020202020204" pitchFamily="34" charset="0"/>
              <a:buChar char="•"/>
            </a:pPr>
            <a:r>
              <a:rPr lang="en-US" sz="2600" dirty="0" smtClean="0">
                <a:latin typeface="Corbel" panose="020B0503020204020204" pitchFamily="34" charset="0"/>
              </a:rPr>
              <a:t>Director of Counseling &amp; Wellness</a:t>
            </a:r>
          </a:p>
          <a:p>
            <a:pPr marL="285750" indent="-285750">
              <a:buFont typeface="Arial" panose="020B0604020202020204" pitchFamily="34" charset="0"/>
              <a:buChar char="•"/>
            </a:pPr>
            <a:r>
              <a:rPr lang="en-US" sz="2600" dirty="0" smtClean="0">
                <a:latin typeface="Corbel" panose="020B0503020204020204" pitchFamily="34" charset="0"/>
              </a:rPr>
              <a:t>Director of Marketing and Communications</a:t>
            </a:r>
          </a:p>
          <a:p>
            <a:pPr marL="1200150" lvl="2" indent="-285750">
              <a:buFont typeface="Arial" panose="020B0604020202020204" pitchFamily="34" charset="0"/>
              <a:buChar char="•"/>
            </a:pPr>
            <a:endParaRPr lang="en-US" sz="2600" dirty="0" smtClean="0"/>
          </a:p>
          <a:p>
            <a:pPr lvl="2"/>
            <a:endParaRPr lang="en-US" sz="2600" dirty="0" smtClean="0"/>
          </a:p>
        </p:txBody>
      </p:sp>
      <p:sp>
        <p:nvSpPr>
          <p:cNvPr id="6" name="TextBox 5"/>
          <p:cNvSpPr txBox="1"/>
          <p:nvPr/>
        </p:nvSpPr>
        <p:spPr>
          <a:xfrm>
            <a:off x="228600" y="441649"/>
            <a:ext cx="8458200" cy="6186309"/>
          </a:xfrm>
          <a:prstGeom prst="rect">
            <a:avLst/>
          </a:prstGeom>
          <a:noFill/>
          <a:ln w="127000">
            <a:solidFill>
              <a:srgbClr val="006666"/>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2114998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885" y="623390"/>
            <a:ext cx="7543800" cy="5139869"/>
          </a:xfrm>
          <a:prstGeom prst="rect">
            <a:avLst/>
          </a:prstGeom>
          <a:noFill/>
        </p:spPr>
        <p:txBody>
          <a:bodyPr wrap="square" rtlCol="0">
            <a:spAutoFit/>
          </a:bodyPr>
          <a:lstStyle/>
          <a:p>
            <a:pPr algn="ctr"/>
            <a:endParaRPr lang="en-US" sz="4000" dirty="0" smtClean="0">
              <a:latin typeface="Corbel" pitchFamily="34" charset="0"/>
            </a:endParaRPr>
          </a:p>
          <a:p>
            <a:pPr algn="ctr"/>
            <a:r>
              <a:rPr lang="en-US" sz="4000" b="1" dirty="0" smtClean="0">
                <a:solidFill>
                  <a:srgbClr val="0070C0"/>
                </a:solidFill>
                <a:latin typeface="Corbel" pitchFamily="34" charset="0"/>
              </a:rPr>
              <a:t>Non Emergency Behavioral Issues</a:t>
            </a:r>
          </a:p>
          <a:p>
            <a:endParaRPr lang="en-US" sz="2400" dirty="0" smtClean="0">
              <a:latin typeface="Corbel" pitchFamily="34" charset="0"/>
            </a:endParaRPr>
          </a:p>
          <a:p>
            <a:endParaRPr lang="en-US" sz="2400" dirty="0">
              <a:latin typeface="Corbel" pitchFamily="34" charset="0"/>
            </a:endParaRPr>
          </a:p>
          <a:p>
            <a:r>
              <a:rPr lang="en-US" sz="2600" dirty="0" smtClean="0">
                <a:latin typeface="Corbel" pitchFamily="34" charset="0"/>
              </a:rPr>
              <a:t>YCCC’s </a:t>
            </a:r>
            <a:r>
              <a:rPr lang="en-US" sz="2800" b="1" dirty="0" smtClean="0"/>
              <a:t>At-risk </a:t>
            </a:r>
            <a:r>
              <a:rPr lang="en-US" sz="2800" b="1" dirty="0"/>
              <a:t>Student Support, Intervention and Success </a:t>
            </a:r>
            <a:r>
              <a:rPr lang="en-US" sz="2800" b="1" dirty="0" smtClean="0"/>
              <a:t>Team (</a:t>
            </a:r>
            <a:r>
              <a:rPr lang="en-US" sz="2600" b="1" dirty="0" smtClean="0">
                <a:latin typeface="Corbel" pitchFamily="34" charset="0"/>
              </a:rPr>
              <a:t>ASSIST)</a:t>
            </a:r>
            <a:r>
              <a:rPr lang="en-US" sz="2600" dirty="0" smtClean="0">
                <a:latin typeface="Corbel" pitchFamily="34" charset="0"/>
              </a:rPr>
              <a:t>  develops timely responses and interventions for students who exhibit erratic, disruptive and/or harmful behavior both in and out of the classroom. Please </a:t>
            </a:r>
            <a:r>
              <a:rPr lang="en-US" sz="2600" dirty="0">
                <a:latin typeface="Corbel" pitchFamily="34" charset="0"/>
              </a:rPr>
              <a:t>contact  the Dean of Students @ </a:t>
            </a:r>
            <a:r>
              <a:rPr lang="en-US" sz="2600" dirty="0">
                <a:latin typeface="Corbel" pitchFamily="34" charset="0"/>
                <a:hlinkClick r:id="rId2"/>
              </a:rPr>
              <a:t>deanofstudents@yccc.edu</a:t>
            </a:r>
            <a:r>
              <a:rPr lang="en-US" sz="2600" dirty="0">
                <a:latin typeface="Corbel" pitchFamily="34" charset="0"/>
              </a:rPr>
              <a:t>  </a:t>
            </a:r>
            <a:r>
              <a:rPr lang="en-US" sz="2600" dirty="0" smtClean="0">
                <a:latin typeface="Corbel" pitchFamily="34" charset="0"/>
              </a:rPr>
              <a:t>for more information.</a:t>
            </a:r>
            <a:endParaRPr lang="en-US" sz="2400" dirty="0">
              <a:latin typeface="Corbel" pitchFamily="34" charset="0"/>
            </a:endParaRPr>
          </a:p>
        </p:txBody>
      </p:sp>
      <p:sp>
        <p:nvSpPr>
          <p:cNvPr id="4" name="TextBox 3"/>
          <p:cNvSpPr txBox="1"/>
          <p:nvPr/>
        </p:nvSpPr>
        <p:spPr>
          <a:xfrm>
            <a:off x="228600" y="441649"/>
            <a:ext cx="8458200" cy="6186309"/>
          </a:xfrm>
          <a:prstGeom prst="rect">
            <a:avLst/>
          </a:prstGeom>
          <a:noFill/>
          <a:ln w="127000">
            <a:solidFill>
              <a:srgbClr val="006666"/>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8.30.18</a:t>
            </a:r>
            <a:endParaRPr lang="en-US" dirty="0"/>
          </a:p>
        </p:txBody>
      </p:sp>
    </p:spTree>
    <p:extLst>
      <p:ext uri="{BB962C8B-B14F-4D97-AF65-F5344CB8AC3E}">
        <p14:creationId xmlns:p14="http://schemas.microsoft.com/office/powerpoint/2010/main" val="2788934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YCCC Emergency Proced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B33C80470D3446B90673782DA6EE79" ma:contentTypeVersion="3" ma:contentTypeDescription="Create a new document." ma:contentTypeScope="" ma:versionID="886397fb01db040995f845850e8a2c04">
  <xsd:schema xmlns:xsd="http://www.w3.org/2001/XMLSchema" xmlns:xs="http://www.w3.org/2001/XMLSchema" xmlns:p="http://schemas.microsoft.com/office/2006/metadata/properties" xmlns:ns2="6daa6b6c-8e33-44d4-9c08-98068f2d50ee" targetNamespace="http://schemas.microsoft.com/office/2006/metadata/properties" ma:root="true" ma:fieldsID="49c5e2a0fe07b29e6f1b887ec4952f15" ns2:_="">
    <xsd:import namespace="6daa6b6c-8e33-44d4-9c08-98068f2d50ee"/>
    <xsd:element name="properties">
      <xsd:complexType>
        <xsd:sequence>
          <xsd:element name="documentManagement">
            <xsd:complexType>
              <xsd:all>
                <xsd:element ref="ns2:AxSourceListID" minOccurs="0"/>
                <xsd:element ref="ns2:AxSource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a6b6c-8e33-44d4-9c08-98068f2d50ee" elementFormDefault="qualified">
    <xsd:import namespace="http://schemas.microsoft.com/office/2006/documentManagement/types"/>
    <xsd:import namespace="http://schemas.microsoft.com/office/infopath/2007/PartnerControls"/>
    <xsd:element name="AxSourceListID" ma:index="8" nillable="true" ma:displayName="AxSourceListID" ma:hidden="true" ma:internalName="AxSourceListID">
      <xsd:simpleType>
        <xsd:restriction base="dms:Unknown"/>
      </xsd:simpleType>
    </xsd:element>
    <xsd:element name="AxSourceItemID" ma:index="9" nillable="true" ma:displayName="AxSourceItemID" ma:hidden="true" ma:internalName="AxSourceItem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AxSourceListID xmlns="6daa6b6c-8e33-44d4-9c08-98068f2d50ee" xsi:nil="true"/>
    <AxSourceItemID xmlns="6daa6b6c-8e33-44d4-9c08-98068f2d50ee" xsi:nil="true"/>
  </documentManagement>
</p:properties>
</file>

<file path=customXml/itemProps1.xml><?xml version="1.0" encoding="utf-8"?>
<ds:datastoreItem xmlns:ds="http://schemas.openxmlformats.org/officeDocument/2006/customXml" ds:itemID="{076A19AE-3B72-4689-8594-525F36A26353}">
  <ds:schemaRefs>
    <ds:schemaRef ds:uri="http://schemas.microsoft.com/sharepoint/v3/contenttype/forms"/>
  </ds:schemaRefs>
</ds:datastoreItem>
</file>

<file path=customXml/itemProps2.xml><?xml version="1.0" encoding="utf-8"?>
<ds:datastoreItem xmlns:ds="http://schemas.openxmlformats.org/officeDocument/2006/customXml" ds:itemID="{29B5F6DA-87A7-4084-A9DB-512C8BC23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aa6b6c-8e33-44d4-9c08-98068f2d5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C0E083-5B0F-4A07-841F-ED30412947CA}">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6daa6b6c-8e33-44d4-9c08-98068f2d50ee"/>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YCCC Emergency Procedures</Template>
  <TotalTime>4928</TotalTime>
  <Words>836</Words>
  <Application>Microsoft Office PowerPoint</Application>
  <PresentationFormat>On-screen Show (4:3)</PresentationFormat>
  <Paragraphs>240</Paragraphs>
  <Slides>27</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Arial Black</vt:lpstr>
      <vt:lpstr>Calibri</vt:lpstr>
      <vt:lpstr>Corbel</vt:lpstr>
      <vt:lpstr>Wingdings</vt:lpstr>
      <vt:lpstr>YCCC Emergency Procedures</vt:lpstr>
      <vt:lpstr>Document</vt:lpstr>
      <vt:lpstr>PowerPoint Presentation</vt:lpstr>
      <vt:lpstr>How to Contact Campus Safety</vt:lpstr>
      <vt:lpstr>Campus Safety Services: </vt:lpstr>
      <vt:lpstr>Campus Safety General Information</vt:lpstr>
      <vt:lpstr>PowerPoint Presentation</vt:lpstr>
      <vt:lpstr>PowerPoint Presentation</vt:lpstr>
      <vt:lpstr>PowerPoint Presentation</vt:lpstr>
      <vt:lpstr>YCCC Emergency Response Team (ERT)</vt:lpstr>
      <vt:lpstr>PowerPoint Presentation</vt:lpstr>
      <vt:lpstr>     The PA System may be used to make announcements and give directions to be followed during an urgent or emergency situation.  Speakers are located both inside and outside the building.    ERT members will help direct you if there is an urgent or emergency situation on campus     </vt:lpstr>
      <vt:lpstr>Examples of using the PA include:</vt:lpstr>
      <vt:lpstr>Lockdown Procedures</vt:lpstr>
      <vt:lpstr>PowerPoint Presentation</vt:lpstr>
      <vt:lpstr>Internal Threat</vt:lpstr>
      <vt:lpstr>RUN</vt:lpstr>
      <vt:lpstr>HIDE</vt:lpstr>
      <vt:lpstr>FIGHT</vt:lpstr>
      <vt:lpstr>Building Evacuation</vt:lpstr>
      <vt:lpstr>EVACUATION STATIONS 1,2 &amp; 3</vt:lpstr>
      <vt:lpstr>PowerPoint Presentation</vt:lpstr>
      <vt:lpstr>PowerPoint Presentation</vt:lpstr>
      <vt:lpstr>Keeping track of one another…..</vt:lpstr>
      <vt:lpstr>Stay informed….</vt:lpstr>
      <vt:lpstr>Campus SaVE Act</vt:lpstr>
      <vt:lpstr>PowerPoint Presentation</vt:lpstr>
      <vt:lpstr>NEIGHBORHOOD WATCH</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business work study</dc:creator>
  <cp:lastModifiedBy>Mark Paradis</cp:lastModifiedBy>
  <cp:revision>365</cp:revision>
  <cp:lastPrinted>2016-07-25T13:12:35Z</cp:lastPrinted>
  <dcterms:created xsi:type="dcterms:W3CDTF">2013-04-09T17:46:05Z</dcterms:created>
  <dcterms:modified xsi:type="dcterms:W3CDTF">2018-08-30T19:06:10Z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0x010100AEB33C80470D3446B90673782DA6EE79</vt:lpwstr>
  </property>
</Properties>
</file>