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1718733"/>
          </a:xfrm>
        </p:spPr>
        <p:txBody>
          <a:bodyPr/>
          <a:lstStyle/>
          <a:p>
            <a:r>
              <a:rPr lang="en-US" sz="3200" b="1" dirty="0"/>
              <a:t>English 112 Writing and Literature Spring 2017 Assessment Project</a:t>
            </a:r>
            <a:r>
              <a:rPr lang="en-US" b="1" dirty="0"/>
              <a:t>	</a:t>
            </a:r>
          </a:p>
        </p:txBody>
      </p:sp>
      <p:sp>
        <p:nvSpPr>
          <p:cNvPr id="3" name="Subtitle 2"/>
          <p:cNvSpPr>
            <a:spLocks noGrp="1"/>
          </p:cNvSpPr>
          <p:nvPr>
            <p:ph type="subTitle" idx="1"/>
          </p:nvPr>
        </p:nvSpPr>
        <p:spPr>
          <a:xfrm>
            <a:off x="1154955" y="3439647"/>
            <a:ext cx="8825658" cy="2317686"/>
          </a:xfrm>
        </p:spPr>
        <p:txBody>
          <a:bodyPr/>
          <a:lstStyle/>
          <a:p>
            <a:r>
              <a:rPr lang="en-US" sz="2400" u="sng" dirty="0">
                <a:solidFill>
                  <a:srgbClr val="FFFF00"/>
                </a:solidFill>
              </a:rPr>
              <a:t>Task Description:</a:t>
            </a:r>
            <a:r>
              <a:rPr lang="en-US" sz="2400" dirty="0">
                <a:solidFill>
                  <a:srgbClr val="FFFF00"/>
                </a:solidFill>
              </a:rPr>
              <a:t> Students will be able to read, analyze, and interpret significant texts in order to make meaning, find purpose, and choose values that enhance our understanding of ourselves and govern our relationships with others.</a:t>
            </a:r>
          </a:p>
          <a:p>
            <a:endParaRPr lang="en-US" dirty="0"/>
          </a:p>
        </p:txBody>
      </p:sp>
    </p:spTree>
    <p:extLst>
      <p:ext uri="{BB962C8B-B14F-4D97-AF65-F5344CB8AC3E}">
        <p14:creationId xmlns:p14="http://schemas.microsoft.com/office/powerpoint/2010/main" val="2831432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US" dirty="0" smtClean="0"/>
              <a:t>Closing the loop</a:t>
            </a:r>
            <a:endParaRPr lang="en-US" dirty="0"/>
          </a:p>
        </p:txBody>
      </p:sp>
      <p:sp>
        <p:nvSpPr>
          <p:cNvPr id="3" name="Content Placeholder 2"/>
          <p:cNvSpPr>
            <a:spLocks noGrp="1"/>
          </p:cNvSpPr>
          <p:nvPr>
            <p:ph idx="1"/>
          </p:nvPr>
        </p:nvSpPr>
        <p:spPr>
          <a:xfrm>
            <a:off x="203200" y="1320800"/>
            <a:ext cx="11125200" cy="4927599"/>
          </a:xfrm>
        </p:spPr>
        <p:txBody>
          <a:bodyPr>
            <a:normAutofit/>
          </a:bodyPr>
          <a:lstStyle/>
          <a:p>
            <a:r>
              <a:rPr lang="en-US" sz="2400" dirty="0" smtClean="0"/>
              <a:t>The study affirmed our belief in the value of a writing-heavy literature curriculum in which writing is used as a tool for thinking.  </a:t>
            </a:r>
          </a:p>
          <a:p>
            <a:r>
              <a:rPr lang="en-US" sz="2400" dirty="0" smtClean="0"/>
              <a:t>Ideally, a follow-up study that tries something else: for example, would we see any difference if students were given more specific explication/guidance in the literature BEFORE they conducted their analysis?</a:t>
            </a:r>
          </a:p>
          <a:p>
            <a:r>
              <a:rPr lang="en-US" sz="2400" dirty="0" smtClean="0"/>
              <a:t>Curriculum revisions/changes recommended: None; we will continue to focus on a curriculum that relies on “thinking response papers” in addition to three more formal writing projects.</a:t>
            </a:r>
            <a:endParaRPr lang="en-US" sz="2400" dirty="0"/>
          </a:p>
        </p:txBody>
      </p:sp>
    </p:spTree>
    <p:extLst>
      <p:ext uri="{BB962C8B-B14F-4D97-AF65-F5344CB8AC3E}">
        <p14:creationId xmlns:p14="http://schemas.microsoft.com/office/powerpoint/2010/main" val="301148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1</a:t>
            </a:r>
            <a:r>
              <a:rPr lang="en-US" b="1" u="sng" baseline="30000" dirty="0" smtClean="0"/>
              <a:t>st</a:t>
            </a:r>
            <a:r>
              <a:rPr lang="en-US" b="1" u="sng" dirty="0" smtClean="0"/>
              <a:t> week </a:t>
            </a:r>
            <a:r>
              <a:rPr lang="en-US" b="1" dirty="0" smtClean="0"/>
              <a:t>to </a:t>
            </a:r>
            <a:r>
              <a:rPr lang="en-US" b="1" u="sng" dirty="0" smtClean="0"/>
              <a:t>final week </a:t>
            </a:r>
            <a:r>
              <a:rPr lang="en-US" b="1" dirty="0" smtClean="0"/>
              <a:t>comparison</a:t>
            </a:r>
            <a:endParaRPr lang="en-US" b="1" dirty="0"/>
          </a:p>
        </p:txBody>
      </p:sp>
      <p:sp>
        <p:nvSpPr>
          <p:cNvPr id="3" name="Content Placeholder 2"/>
          <p:cNvSpPr>
            <a:spLocks noGrp="1"/>
          </p:cNvSpPr>
          <p:nvPr>
            <p:ph idx="1"/>
          </p:nvPr>
        </p:nvSpPr>
        <p:spPr>
          <a:xfrm>
            <a:off x="778933" y="1286933"/>
            <a:ext cx="9271901" cy="5046133"/>
          </a:xfrm>
        </p:spPr>
        <p:txBody>
          <a:bodyPr>
            <a:normAutofit lnSpcReduction="10000"/>
          </a:bodyPr>
          <a:lstStyle/>
          <a:p>
            <a:pPr marL="0" indent="0" fontAlgn="base">
              <a:buNone/>
            </a:pPr>
            <a:r>
              <a:rPr lang="en-US" b="1" dirty="0"/>
              <a:t>Entry Prompt—Introduction to Literature</a:t>
            </a:r>
            <a:r>
              <a:rPr lang="en-US" dirty="0"/>
              <a:t> </a:t>
            </a:r>
            <a:r>
              <a:rPr lang="en-US" dirty="0" smtClean="0"/>
              <a:t>(1</a:t>
            </a:r>
            <a:r>
              <a:rPr lang="en-US" baseline="30000" dirty="0" smtClean="0"/>
              <a:t>st</a:t>
            </a:r>
            <a:r>
              <a:rPr lang="en-US" dirty="0" smtClean="0"/>
              <a:t> week)</a:t>
            </a:r>
            <a:endParaRPr lang="en-US" dirty="0"/>
          </a:p>
          <a:p>
            <a:pPr marL="0" indent="0" fontAlgn="base">
              <a:buNone/>
            </a:pPr>
            <a:r>
              <a:rPr lang="en-US" dirty="0" smtClean="0"/>
              <a:t>Read</a:t>
            </a:r>
            <a:r>
              <a:rPr lang="en-US" dirty="0"/>
              <a:t> Raymond Carver’s very short story “Popular Mechanics” along with Ted </a:t>
            </a:r>
            <a:r>
              <a:rPr lang="en-US" dirty="0" err="1"/>
              <a:t>Kooser’s</a:t>
            </a:r>
            <a:r>
              <a:rPr lang="en-US" dirty="0"/>
              <a:t> poem “Laundry.”  With these two works in mind, write a 2-3 page paper in which you put these works into a conversation. </a:t>
            </a:r>
            <a:endParaRPr lang="en-US" dirty="0" smtClean="0"/>
          </a:p>
          <a:p>
            <a:pPr marL="0" indent="0" fontAlgn="base">
              <a:buNone/>
            </a:pPr>
            <a:r>
              <a:rPr lang="en-US" b="1" dirty="0" smtClean="0"/>
              <a:t>Your </a:t>
            </a:r>
            <a:r>
              <a:rPr lang="en-US" b="1" dirty="0"/>
              <a:t>response should</a:t>
            </a:r>
            <a:r>
              <a:rPr lang="en-US" dirty="0"/>
              <a:t>:  </a:t>
            </a:r>
          </a:p>
          <a:p>
            <a:pPr fontAlgn="base"/>
            <a:r>
              <a:rPr lang="en-US" dirty="0" smtClean="0"/>
              <a:t>Explain</a:t>
            </a:r>
            <a:r>
              <a:rPr lang="en-US" dirty="0"/>
              <a:t> the important images in each piece  </a:t>
            </a:r>
          </a:p>
          <a:p>
            <a:pPr fontAlgn="base"/>
            <a:r>
              <a:rPr lang="en-US" dirty="0" smtClean="0"/>
              <a:t>Explain</a:t>
            </a:r>
            <a:r>
              <a:rPr lang="en-US" dirty="0"/>
              <a:t> how tone shapes the meaning of each work</a:t>
            </a:r>
          </a:p>
          <a:p>
            <a:pPr fontAlgn="base"/>
            <a:r>
              <a:rPr lang="en-US" dirty="0" smtClean="0"/>
              <a:t>Make </a:t>
            </a:r>
            <a:r>
              <a:rPr lang="en-US" dirty="0"/>
              <a:t>connections between the two works in terms </a:t>
            </a:r>
            <a:r>
              <a:rPr lang="en-US" dirty="0" smtClean="0"/>
              <a:t>of</a:t>
            </a:r>
            <a:r>
              <a:rPr lang="en-US" dirty="0"/>
              <a:t> situation and writing style  </a:t>
            </a:r>
          </a:p>
          <a:p>
            <a:pPr fontAlgn="base"/>
            <a:r>
              <a:rPr lang="en-US" dirty="0"/>
              <a:t> </a:t>
            </a:r>
            <a:r>
              <a:rPr lang="en-US" dirty="0" smtClean="0"/>
              <a:t>Explain</a:t>
            </a:r>
            <a:r>
              <a:rPr lang="en-US" dirty="0"/>
              <a:t> ways the two works differ </a:t>
            </a:r>
          </a:p>
          <a:p>
            <a:pPr marL="0" indent="0" fontAlgn="base">
              <a:buNone/>
            </a:pPr>
            <a:r>
              <a:rPr lang="en-US" dirty="0" smtClean="0"/>
              <a:t>Be</a:t>
            </a:r>
            <a:r>
              <a:rPr lang="en-US" dirty="0"/>
              <a:t> </a:t>
            </a:r>
            <a:r>
              <a:rPr lang="en-US" b="1" dirty="0"/>
              <a:t>specific and cite details </a:t>
            </a:r>
            <a:r>
              <a:rPr lang="en-US" dirty="0"/>
              <a:t>to support your answer from the texts.  Break your discussion along each work  equally.  You may address these elements in any order, but be sure to address all parts of the assignment in a single, organized response. </a:t>
            </a:r>
          </a:p>
          <a:p>
            <a:endParaRPr lang="en-US" b="1" dirty="0"/>
          </a:p>
        </p:txBody>
      </p:sp>
    </p:spTree>
    <p:extLst>
      <p:ext uri="{BB962C8B-B14F-4D97-AF65-F5344CB8AC3E}">
        <p14:creationId xmlns:p14="http://schemas.microsoft.com/office/powerpoint/2010/main" val="2004995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25091175"/>
              </p:ext>
            </p:extLst>
          </p:nvPr>
        </p:nvGraphicFramePr>
        <p:xfrm>
          <a:off x="0" y="0"/>
          <a:ext cx="12192000" cy="11271640"/>
        </p:xfrm>
        <a:graphic>
          <a:graphicData uri="http://schemas.openxmlformats.org/drawingml/2006/table">
            <a:tbl>
              <a:tblPr firstRow="1" firstCol="1" bandRow="1">
                <a:tableStyleId>{5C22544A-7EE6-4342-B048-85BDC9FD1C3A}</a:tableStyleId>
              </a:tblPr>
              <a:tblGrid>
                <a:gridCol w="2415242">
                  <a:extLst>
                    <a:ext uri="{9D8B030D-6E8A-4147-A177-3AD203B41FA5}">
                      <a16:colId xmlns:a16="http://schemas.microsoft.com/office/drawing/2014/main" val="2513145217"/>
                    </a:ext>
                  </a:extLst>
                </a:gridCol>
                <a:gridCol w="2504695">
                  <a:extLst>
                    <a:ext uri="{9D8B030D-6E8A-4147-A177-3AD203B41FA5}">
                      <a16:colId xmlns:a16="http://schemas.microsoft.com/office/drawing/2014/main" val="2768336485"/>
                    </a:ext>
                  </a:extLst>
                </a:gridCol>
                <a:gridCol w="2323962">
                  <a:extLst>
                    <a:ext uri="{9D8B030D-6E8A-4147-A177-3AD203B41FA5}">
                      <a16:colId xmlns:a16="http://schemas.microsoft.com/office/drawing/2014/main" val="426422362"/>
                    </a:ext>
                  </a:extLst>
                </a:gridCol>
                <a:gridCol w="2415242">
                  <a:extLst>
                    <a:ext uri="{9D8B030D-6E8A-4147-A177-3AD203B41FA5}">
                      <a16:colId xmlns:a16="http://schemas.microsoft.com/office/drawing/2014/main" val="1400460144"/>
                    </a:ext>
                  </a:extLst>
                </a:gridCol>
                <a:gridCol w="2532859">
                  <a:extLst>
                    <a:ext uri="{9D8B030D-6E8A-4147-A177-3AD203B41FA5}">
                      <a16:colId xmlns:a16="http://schemas.microsoft.com/office/drawing/2014/main" val="1355978404"/>
                    </a:ext>
                  </a:extLst>
                </a:gridCol>
              </a:tblGrid>
              <a:tr h="455067">
                <a:tc>
                  <a:txBody>
                    <a:bodyPr/>
                    <a:lstStyle/>
                    <a:p>
                      <a:pPr marL="0" marR="0">
                        <a:lnSpc>
                          <a:spcPct val="115000"/>
                        </a:lnSpc>
                        <a:spcBef>
                          <a:spcPts val="0"/>
                        </a:spcBef>
                        <a:spcAft>
                          <a:spcPts val="0"/>
                        </a:spcAft>
                      </a:pPr>
                      <a:r>
                        <a:rPr lang="en-US" sz="2000" kern="1400" dirty="0">
                          <a:effectLst/>
                        </a:rPr>
                        <a:t>LEARNING OUTCOMES</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gn="ctr">
                        <a:lnSpc>
                          <a:spcPct val="115000"/>
                        </a:lnSpc>
                        <a:spcBef>
                          <a:spcPts val="0"/>
                        </a:spcBef>
                        <a:spcAft>
                          <a:spcPts val="0"/>
                        </a:spcAft>
                      </a:pPr>
                      <a:r>
                        <a:rPr lang="en-US" sz="2000" kern="1400">
                          <a:effectLst/>
                        </a:rPr>
                        <a:t>Advanced (4)</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gn="ctr">
                        <a:lnSpc>
                          <a:spcPct val="115000"/>
                        </a:lnSpc>
                        <a:spcBef>
                          <a:spcPts val="0"/>
                        </a:spcBef>
                        <a:spcAft>
                          <a:spcPts val="0"/>
                        </a:spcAft>
                      </a:pPr>
                      <a:r>
                        <a:rPr lang="en-US" sz="2000" kern="1400">
                          <a:effectLst/>
                        </a:rPr>
                        <a:t>Proficient (3)</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gn="ctr">
                        <a:lnSpc>
                          <a:spcPct val="115000"/>
                        </a:lnSpc>
                        <a:spcBef>
                          <a:spcPts val="0"/>
                        </a:spcBef>
                        <a:spcAft>
                          <a:spcPts val="0"/>
                        </a:spcAft>
                      </a:pPr>
                      <a:r>
                        <a:rPr lang="en-US" sz="2000" kern="1400">
                          <a:effectLst/>
                        </a:rPr>
                        <a:t>Developing (2)</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gn="ctr">
                        <a:lnSpc>
                          <a:spcPct val="115000"/>
                        </a:lnSpc>
                        <a:spcBef>
                          <a:spcPts val="0"/>
                        </a:spcBef>
                        <a:spcAft>
                          <a:spcPts val="0"/>
                        </a:spcAft>
                      </a:pPr>
                      <a:r>
                        <a:rPr lang="en-US" sz="2000" kern="1400">
                          <a:effectLst/>
                        </a:rPr>
                        <a:t>Beginning (1)</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extLst>
                  <a:ext uri="{0D108BD9-81ED-4DB2-BD59-A6C34878D82A}">
                    <a16:rowId xmlns:a16="http://schemas.microsoft.com/office/drawing/2014/main" val="3366451749"/>
                  </a:ext>
                </a:extLst>
              </a:tr>
              <a:tr h="1110032">
                <a:tc>
                  <a:txBody>
                    <a:bodyPr/>
                    <a:lstStyle/>
                    <a:p>
                      <a:pPr marL="0" marR="0">
                        <a:lnSpc>
                          <a:spcPct val="115000"/>
                        </a:lnSpc>
                        <a:spcBef>
                          <a:spcPts val="0"/>
                        </a:spcBef>
                        <a:spcAft>
                          <a:spcPts val="0"/>
                        </a:spcAft>
                      </a:pPr>
                      <a:r>
                        <a:rPr lang="en-US" sz="1600" b="1" u="sng" kern="0" dirty="0">
                          <a:effectLst/>
                        </a:rPr>
                        <a:t>Comprehension</a:t>
                      </a:r>
                      <a:endParaRPr lang="en-US" sz="1600" b="1" u="sng" kern="1400" dirty="0">
                        <a:effectLst/>
                      </a:endParaRPr>
                    </a:p>
                    <a:p>
                      <a:pPr marL="0" marR="0">
                        <a:lnSpc>
                          <a:spcPct val="115000"/>
                        </a:lnSpc>
                        <a:spcBef>
                          <a:spcPts val="0"/>
                        </a:spcBef>
                        <a:spcAft>
                          <a:spcPts val="0"/>
                        </a:spcAft>
                      </a:pPr>
                      <a:r>
                        <a:rPr lang="en-US" sz="1600" kern="1400" dirty="0">
                          <a:effectLst/>
                        </a:rPr>
                        <a:t>2. Participate in productive discussions about literature.</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fontAlgn="base">
                        <a:lnSpc>
                          <a:spcPct val="115000"/>
                        </a:lnSpc>
                        <a:spcBef>
                          <a:spcPts val="0"/>
                        </a:spcBef>
                        <a:spcAft>
                          <a:spcPts val="0"/>
                        </a:spcAft>
                      </a:pPr>
                      <a:r>
                        <a:rPr lang="en-US" sz="1600" dirty="0">
                          <a:effectLst/>
                        </a:rPr>
                        <a:t>An in-depth understanding of the texts and their nuances informs the overall writing and analysis.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a:effectLst/>
                        </a:rPr>
                        <a:t>A solid understanding of the texts, including some nuance, informs the writing and analysis.</a:t>
                      </a:r>
                      <a:endParaRPr lang="en-US" sz="16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a:effectLst/>
                        </a:rPr>
                        <a:t>The writing suggests a literal understanding of the texts, but once which lacks nuance, and/or the ability to connect the 2 texts.</a:t>
                      </a:r>
                      <a:endParaRPr lang="en-US" sz="16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a:effectLst/>
                        </a:rPr>
                        <a:t>The writing demonstrates a misreading of one or both texts or otherwise demonstrates a lack of basic comprehension.</a:t>
                      </a:r>
                      <a:endParaRPr lang="en-US" sz="16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extLst>
                  <a:ext uri="{0D108BD9-81ED-4DB2-BD59-A6C34878D82A}">
                    <a16:rowId xmlns:a16="http://schemas.microsoft.com/office/drawing/2014/main" val="3461981424"/>
                  </a:ext>
                </a:extLst>
              </a:tr>
              <a:tr h="2767094">
                <a:tc>
                  <a:txBody>
                    <a:bodyPr/>
                    <a:lstStyle/>
                    <a:p>
                      <a:pPr marL="0" marR="0">
                        <a:lnSpc>
                          <a:spcPct val="115000"/>
                        </a:lnSpc>
                        <a:spcBef>
                          <a:spcPts val="0"/>
                        </a:spcBef>
                        <a:spcAft>
                          <a:spcPts val="0"/>
                        </a:spcAft>
                      </a:pPr>
                      <a:r>
                        <a:rPr lang="en-US" sz="1600" u="sng" kern="1400" dirty="0">
                          <a:effectLst/>
                        </a:rPr>
                        <a:t>Use of evidence</a:t>
                      </a:r>
                    </a:p>
                    <a:p>
                      <a:pPr marL="0" marR="0">
                        <a:lnSpc>
                          <a:spcPct val="115000"/>
                        </a:lnSpc>
                        <a:spcBef>
                          <a:spcPts val="0"/>
                        </a:spcBef>
                        <a:spcAft>
                          <a:spcPts val="0"/>
                        </a:spcAft>
                      </a:pPr>
                      <a:r>
                        <a:rPr lang="en-US" sz="1600" kern="1400" dirty="0">
                          <a:effectLst/>
                        </a:rPr>
                        <a:t>4. Describe the theme of a poem, short story, essay or play and support it with specific examples and reasons from the text.</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nSpc>
                          <a:spcPct val="115000"/>
                        </a:lnSpc>
                        <a:spcBef>
                          <a:spcPts val="0"/>
                        </a:spcBef>
                        <a:spcAft>
                          <a:spcPts val="0"/>
                        </a:spcAft>
                      </a:pPr>
                      <a:r>
                        <a:rPr lang="en-US" sz="1600" kern="0" dirty="0">
                          <a:effectLst/>
                        </a:rPr>
                        <a:t>The writing provides an in-depth analysis of both image and tone.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The analysis provides a robust discusses a total of 4-6 relevant examples from the two works to support points.</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dirty="0">
                          <a:effectLst/>
                        </a:rPr>
                        <a:t>The writing analyzes both image and tone.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The analysis discusses 2-3 relevant examples to support points.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Both works are discussed, but the discussion may not be as nuanced and/or in depth as advanced work.</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a:effectLst/>
                        </a:rPr>
                        <a:t>The writing attempts to analyzes image and tone, but focuses mostly on one or the other. </a:t>
                      </a:r>
                      <a:endParaRPr lang="en-US" sz="1600" kern="1400">
                        <a:effectLst/>
                      </a:endParaRPr>
                    </a:p>
                    <a:p>
                      <a:pPr marL="0" marR="0">
                        <a:lnSpc>
                          <a:spcPct val="115000"/>
                        </a:lnSpc>
                        <a:spcBef>
                          <a:spcPts val="0"/>
                        </a:spcBef>
                        <a:spcAft>
                          <a:spcPts val="0"/>
                        </a:spcAft>
                      </a:pPr>
                      <a:r>
                        <a:rPr lang="en-US" sz="1600" kern="0">
                          <a:effectLst/>
                        </a:rPr>
                        <a:t> </a:t>
                      </a:r>
                      <a:endParaRPr lang="en-US" sz="1600" kern="1400">
                        <a:effectLst/>
                      </a:endParaRPr>
                    </a:p>
                    <a:p>
                      <a:pPr marL="0" marR="0">
                        <a:lnSpc>
                          <a:spcPct val="115000"/>
                        </a:lnSpc>
                        <a:spcBef>
                          <a:spcPts val="0"/>
                        </a:spcBef>
                        <a:spcAft>
                          <a:spcPts val="0"/>
                        </a:spcAft>
                      </a:pPr>
                      <a:r>
                        <a:rPr lang="en-US" sz="1600" kern="0">
                          <a:effectLst/>
                        </a:rPr>
                        <a:t>The writer provides one or two examples to support points, or provides a list of several examples but offers scant analysis. </a:t>
                      </a:r>
                      <a:endParaRPr lang="en-US" sz="1600" kern="1400">
                        <a:effectLst/>
                      </a:endParaRPr>
                    </a:p>
                    <a:p>
                      <a:pPr marL="0" marR="0">
                        <a:lnSpc>
                          <a:spcPct val="115000"/>
                        </a:lnSpc>
                        <a:spcBef>
                          <a:spcPts val="0"/>
                        </a:spcBef>
                        <a:spcAft>
                          <a:spcPts val="0"/>
                        </a:spcAft>
                      </a:pPr>
                      <a:r>
                        <a:rPr lang="en-US" sz="1600" kern="1400">
                          <a:effectLst/>
                        </a:rPr>
                        <a:t> </a:t>
                      </a:r>
                    </a:p>
                    <a:p>
                      <a:pPr marL="0" marR="0">
                        <a:lnSpc>
                          <a:spcPct val="115000"/>
                        </a:lnSpc>
                        <a:spcBef>
                          <a:spcPts val="0"/>
                        </a:spcBef>
                        <a:spcAft>
                          <a:spcPts val="0"/>
                        </a:spcAft>
                      </a:pPr>
                      <a:r>
                        <a:rPr lang="en-US" sz="1600" kern="1400">
                          <a:effectLst/>
                        </a:rPr>
                        <a:t>The writing focuses mostly on one text with minimal (a sentence) attention to the other.</a:t>
                      </a:r>
                      <a:endParaRPr lang="en-US" sz="16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dirty="0">
                          <a:effectLst/>
                        </a:rPr>
                        <a:t>The informal analysis minimally discusses image or tone, with almost no use of specific examples.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The analysis may consists of general statements with no  supporting evidence, and/or mostly plot summary.</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extLst>
                  <a:ext uri="{0D108BD9-81ED-4DB2-BD59-A6C34878D82A}">
                    <a16:rowId xmlns:a16="http://schemas.microsoft.com/office/drawing/2014/main" val="2969287067"/>
                  </a:ext>
                </a:extLst>
              </a:tr>
              <a:tr h="2465809">
                <a:tc>
                  <a:txBody>
                    <a:bodyPr/>
                    <a:lstStyle/>
                    <a:p>
                      <a:pPr marL="0" marR="0">
                        <a:lnSpc>
                          <a:spcPct val="115000"/>
                        </a:lnSpc>
                        <a:spcBef>
                          <a:spcPts val="0"/>
                        </a:spcBef>
                        <a:spcAft>
                          <a:spcPts val="0"/>
                        </a:spcAft>
                      </a:pPr>
                      <a:r>
                        <a:rPr lang="en-US" sz="1600" u="sng" kern="0" dirty="0">
                          <a:effectLst/>
                        </a:rPr>
                        <a:t>Interpretation &amp; Connection</a:t>
                      </a:r>
                      <a:endParaRPr lang="en-US" sz="1600" u="sng" kern="1400" dirty="0">
                        <a:effectLst/>
                      </a:endParaRPr>
                    </a:p>
                    <a:p>
                      <a:pPr marL="0" marR="0">
                        <a:lnSpc>
                          <a:spcPct val="115000"/>
                        </a:lnSpc>
                        <a:spcBef>
                          <a:spcPts val="0"/>
                        </a:spcBef>
                        <a:spcAft>
                          <a:spcPts val="0"/>
                        </a:spcAft>
                      </a:pPr>
                      <a:r>
                        <a:rPr lang="en-US" sz="1600" kern="1400" dirty="0">
                          <a:effectLst/>
                        </a:rPr>
                        <a:t>1. Apply varied strategies to read and analyze works of poetry, fiction and drama.</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nchor="ctr"/>
                </a:tc>
                <a:tc>
                  <a:txBody>
                    <a:bodyPr/>
                    <a:lstStyle/>
                    <a:p>
                      <a:pPr marL="0" marR="0">
                        <a:lnSpc>
                          <a:spcPct val="115000"/>
                        </a:lnSpc>
                        <a:spcBef>
                          <a:spcPts val="0"/>
                        </a:spcBef>
                        <a:spcAft>
                          <a:spcPts val="0"/>
                        </a:spcAft>
                      </a:pPr>
                      <a:r>
                        <a:rPr lang="en-US" sz="1600" kern="0" dirty="0">
                          <a:effectLst/>
                        </a:rPr>
                        <a:t>The analysis both explains how the two works differ and makes sophisticated and nuanced connections between them works. </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dirty="0">
                          <a:effectLst/>
                        </a:rPr>
                        <a:t>The analysis both explains how the two works differ and makes connections between the works, although connections are not as sophisticated or nuanced as advanced work.</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dirty="0">
                          <a:effectLst/>
                        </a:rPr>
                        <a:t>The analysis explains how the two works differ and/or makes connections between them works, but does not cover both areas (or covers one area minimally, with a sentence).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Overall, the analysis shows hints of insight and the potential to develop ideas further.</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tc>
                  <a:txBody>
                    <a:bodyPr/>
                    <a:lstStyle/>
                    <a:p>
                      <a:pPr marL="0" marR="0">
                        <a:lnSpc>
                          <a:spcPct val="115000"/>
                        </a:lnSpc>
                        <a:spcBef>
                          <a:spcPts val="0"/>
                        </a:spcBef>
                        <a:spcAft>
                          <a:spcPts val="0"/>
                        </a:spcAft>
                      </a:pPr>
                      <a:r>
                        <a:rPr lang="en-US" sz="1600" kern="0" dirty="0">
                          <a:effectLst/>
                        </a:rPr>
                        <a:t>The analysis does not explain how the works differ or make connections between them. </a:t>
                      </a:r>
                      <a:endParaRPr lang="en-US" sz="1600" kern="1400" dirty="0">
                        <a:effectLst/>
                      </a:endParaRPr>
                    </a:p>
                    <a:p>
                      <a:pPr marL="0" marR="0">
                        <a:lnSpc>
                          <a:spcPct val="115000"/>
                        </a:lnSpc>
                        <a:spcBef>
                          <a:spcPts val="0"/>
                        </a:spcBef>
                        <a:spcAft>
                          <a:spcPts val="0"/>
                        </a:spcAft>
                      </a:pPr>
                      <a:r>
                        <a:rPr lang="en-US" sz="1600" kern="0" dirty="0">
                          <a:effectLst/>
                        </a:rPr>
                        <a:t> </a:t>
                      </a:r>
                      <a:endParaRPr lang="en-US" sz="1600" kern="1400" dirty="0">
                        <a:effectLst/>
                      </a:endParaRPr>
                    </a:p>
                    <a:p>
                      <a:pPr marL="0" marR="0">
                        <a:lnSpc>
                          <a:spcPct val="115000"/>
                        </a:lnSpc>
                        <a:spcBef>
                          <a:spcPts val="0"/>
                        </a:spcBef>
                        <a:spcAft>
                          <a:spcPts val="0"/>
                        </a:spcAft>
                      </a:pPr>
                      <a:r>
                        <a:rPr lang="en-US" sz="1600" kern="0" dirty="0">
                          <a:effectLst/>
                        </a:rPr>
                        <a:t>The writing focuses on plot summary and/or the reader’s personal reaction (liked/didn’t like, didn’t understand, </a:t>
                      </a:r>
                      <a:r>
                        <a:rPr lang="en-US" sz="1600" kern="0" dirty="0" err="1">
                          <a:effectLst/>
                        </a:rPr>
                        <a:t>etc</a:t>
                      </a:r>
                      <a:r>
                        <a:rPr lang="en-US" sz="1600" kern="0" dirty="0">
                          <a:effectLst/>
                        </a:rPr>
                        <a:t>)..</a:t>
                      </a:r>
                      <a:endParaRPr lang="en-US" sz="16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01" marR="24401" marT="24401" marB="24401"/>
                </a:tc>
                <a:extLst>
                  <a:ext uri="{0D108BD9-81ED-4DB2-BD59-A6C34878D82A}">
                    <a16:rowId xmlns:a16="http://schemas.microsoft.com/office/drawing/2014/main" val="2423055158"/>
                  </a:ext>
                </a:extLst>
              </a:tr>
            </a:tbl>
          </a:graphicData>
        </a:graphic>
      </p:graphicFrame>
    </p:spTree>
    <p:extLst>
      <p:ext uri="{BB962C8B-B14F-4D97-AF65-F5344CB8AC3E}">
        <p14:creationId xmlns:p14="http://schemas.microsoft.com/office/powerpoint/2010/main" val="1698605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69489" cy="631015"/>
          </a:xfrm>
        </p:spPr>
        <p:txBody>
          <a:bodyPr/>
          <a:lstStyle/>
          <a:p>
            <a:r>
              <a:rPr lang="en-US" dirty="0" smtClean="0"/>
              <a:t>Individual student scores (3 sections)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1425407"/>
              </p:ext>
            </p:extLst>
          </p:nvPr>
        </p:nvGraphicFramePr>
        <p:xfrm>
          <a:off x="1" y="1308103"/>
          <a:ext cx="12192000" cy="5549897"/>
        </p:xfrm>
        <a:graphic>
          <a:graphicData uri="http://schemas.openxmlformats.org/drawingml/2006/table">
            <a:tbl>
              <a:tblPr firstRow="1" firstCol="1" bandRow="1">
                <a:tableStyleId>{5C22544A-7EE6-4342-B048-85BDC9FD1C3A}</a:tableStyleId>
              </a:tblPr>
              <a:tblGrid>
                <a:gridCol w="2832875">
                  <a:extLst>
                    <a:ext uri="{9D8B030D-6E8A-4147-A177-3AD203B41FA5}">
                      <a16:colId xmlns:a16="http://schemas.microsoft.com/office/drawing/2014/main" val="908568439"/>
                    </a:ext>
                  </a:extLst>
                </a:gridCol>
                <a:gridCol w="2670001">
                  <a:extLst>
                    <a:ext uri="{9D8B030D-6E8A-4147-A177-3AD203B41FA5}">
                      <a16:colId xmlns:a16="http://schemas.microsoft.com/office/drawing/2014/main" val="3680621571"/>
                    </a:ext>
                  </a:extLst>
                </a:gridCol>
                <a:gridCol w="3586048">
                  <a:extLst>
                    <a:ext uri="{9D8B030D-6E8A-4147-A177-3AD203B41FA5}">
                      <a16:colId xmlns:a16="http://schemas.microsoft.com/office/drawing/2014/main" val="2247325567"/>
                    </a:ext>
                  </a:extLst>
                </a:gridCol>
                <a:gridCol w="3103076">
                  <a:extLst>
                    <a:ext uri="{9D8B030D-6E8A-4147-A177-3AD203B41FA5}">
                      <a16:colId xmlns:a16="http://schemas.microsoft.com/office/drawing/2014/main" val="3815670984"/>
                    </a:ext>
                  </a:extLst>
                </a:gridCol>
              </a:tblGrid>
              <a:tr h="652929">
                <a:tc>
                  <a:txBody>
                    <a:bodyPr/>
                    <a:lstStyle/>
                    <a:p>
                      <a:pPr marL="0" marR="0">
                        <a:spcBef>
                          <a:spcPts val="0"/>
                        </a:spcBef>
                        <a:spcAft>
                          <a:spcPts val="0"/>
                        </a:spcAft>
                      </a:pPr>
                      <a:r>
                        <a:rPr lang="en-US" sz="1400" kern="1400" dirty="0">
                          <a:effectLst/>
                        </a:rPr>
                        <a:t> </a:t>
                      </a:r>
                      <a:endParaRPr lang="en-US" sz="1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400" dirty="0">
                          <a:effectLst/>
                        </a:rPr>
                        <a:t>Sample 1 (42 papers)</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400">
                          <a:effectLst/>
                        </a:rPr>
                        <a:t>Sample 1 completer subset (33)</a:t>
                      </a:r>
                      <a:endParaRPr lang="en-US" sz="18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400">
                          <a:effectLst/>
                        </a:rPr>
                        <a:t>Sample 2 (33 papers)</a:t>
                      </a:r>
                      <a:endParaRPr lang="en-US" sz="18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396882"/>
                  </a:ext>
                </a:extLst>
              </a:tr>
              <a:tr h="652929">
                <a:tc>
                  <a:txBody>
                    <a:bodyPr/>
                    <a:lstStyle/>
                    <a:p>
                      <a:pPr marL="0" marR="0">
                        <a:spcBef>
                          <a:spcPts val="0"/>
                        </a:spcBef>
                        <a:spcAft>
                          <a:spcPts val="0"/>
                        </a:spcAft>
                      </a:pPr>
                      <a:r>
                        <a:rPr lang="en-US" sz="1800" kern="1400" dirty="0">
                          <a:effectLst/>
                        </a:rPr>
                        <a:t>Advanced Score 11-12</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5% (2 papers)</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(2 papers)</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 (6 papers)</a:t>
                      </a:r>
                      <a:endParaRPr lang="en-US" sz="18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80009550"/>
                  </a:ext>
                </a:extLst>
              </a:tr>
              <a:tr h="652929">
                <a:tc>
                  <a:txBody>
                    <a:bodyPr/>
                    <a:lstStyle/>
                    <a:p>
                      <a:pPr marL="0" marR="0">
                        <a:spcBef>
                          <a:spcPts val="0"/>
                        </a:spcBef>
                        <a:spcAft>
                          <a:spcPts val="0"/>
                        </a:spcAft>
                      </a:pPr>
                      <a:r>
                        <a:rPr lang="en-US" sz="1800" kern="1400" dirty="0">
                          <a:effectLst/>
                        </a:rPr>
                        <a:t>Proficient Score 9-10</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40% (17 papers)</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 (12 papers)</a:t>
                      </a:r>
                      <a:endParaRPr lang="en-US" sz="18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 (14 papers)</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5839092"/>
                  </a:ext>
                </a:extLst>
              </a:tr>
              <a:tr h="652929">
                <a:tc>
                  <a:txBody>
                    <a:bodyPr/>
                    <a:lstStyle/>
                    <a:p>
                      <a:pPr marL="0" marR="0">
                        <a:spcBef>
                          <a:spcPts val="0"/>
                        </a:spcBef>
                        <a:spcAft>
                          <a:spcPts val="0"/>
                        </a:spcAft>
                      </a:pPr>
                      <a:r>
                        <a:rPr lang="en-US" sz="1800" kern="1400" dirty="0">
                          <a:effectLst/>
                        </a:rPr>
                        <a:t>Developing Score 4-8</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55%  (23 papers)</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 (17 papers)</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35% (11 papers)</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9687921"/>
                  </a:ext>
                </a:extLst>
              </a:tr>
              <a:tr h="652929">
                <a:tc>
                  <a:txBody>
                    <a:bodyPr/>
                    <a:lstStyle/>
                    <a:p>
                      <a:pPr marL="0" marR="0">
                        <a:spcBef>
                          <a:spcPts val="0"/>
                        </a:spcBef>
                        <a:spcAft>
                          <a:spcPts val="0"/>
                        </a:spcAft>
                      </a:pPr>
                      <a:r>
                        <a:rPr lang="en-US" sz="1800" kern="1400" dirty="0">
                          <a:effectLst/>
                        </a:rPr>
                        <a:t>Beginning Score 1-3</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0</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0</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0</a:t>
                      </a:r>
                    </a:p>
                    <a:p>
                      <a:pPr marL="0" marR="0">
                        <a:spcBef>
                          <a:spcPts val="0"/>
                        </a:spcBef>
                        <a:spcAft>
                          <a:spcPts val="0"/>
                        </a:spcAft>
                      </a:pPr>
                      <a:r>
                        <a:rPr lang="en-US" sz="2000" b="1" kern="1400">
                          <a:effectLst/>
                        </a:rPr>
                        <a:t> </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6969756"/>
                  </a:ext>
                </a:extLst>
              </a:tr>
              <a:tr h="326465">
                <a:tc>
                  <a:txBody>
                    <a:bodyPr/>
                    <a:lstStyle/>
                    <a:p>
                      <a:pPr marL="0" marR="0">
                        <a:spcBef>
                          <a:spcPts val="0"/>
                        </a:spcBef>
                        <a:spcAft>
                          <a:spcPts val="0"/>
                        </a:spcAft>
                      </a:pPr>
                      <a:r>
                        <a:rPr lang="en-US" sz="1800" kern="1400" dirty="0">
                          <a:effectLst/>
                        </a:rPr>
                        <a:t> </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 </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 </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 </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3360692"/>
                  </a:ext>
                </a:extLst>
              </a:tr>
              <a:tr h="652929">
                <a:tc>
                  <a:txBody>
                    <a:bodyPr/>
                    <a:lstStyle/>
                    <a:p>
                      <a:pPr marL="0" marR="0">
                        <a:spcBef>
                          <a:spcPts val="0"/>
                        </a:spcBef>
                        <a:spcAft>
                          <a:spcPts val="0"/>
                        </a:spcAft>
                      </a:pPr>
                      <a:r>
                        <a:rPr lang="en-US" sz="1800" kern="1400" dirty="0">
                          <a:effectLst/>
                        </a:rPr>
                        <a:t>Average score</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8.3</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8.1</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9.2</a:t>
                      </a:r>
                    </a:p>
                    <a:p>
                      <a:pPr marL="0" marR="0">
                        <a:spcBef>
                          <a:spcPts val="0"/>
                        </a:spcBef>
                        <a:spcAft>
                          <a:spcPts val="0"/>
                        </a:spcAft>
                      </a:pPr>
                      <a:r>
                        <a:rPr lang="en-US" sz="2000" b="1" kern="1400">
                          <a:effectLst/>
                        </a:rPr>
                        <a:t> </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9111942"/>
                  </a:ext>
                </a:extLst>
              </a:tr>
              <a:tr h="652929">
                <a:tc>
                  <a:txBody>
                    <a:bodyPr/>
                    <a:lstStyle/>
                    <a:p>
                      <a:pPr marL="0" marR="0">
                        <a:spcBef>
                          <a:spcPts val="0"/>
                        </a:spcBef>
                        <a:spcAft>
                          <a:spcPts val="0"/>
                        </a:spcAft>
                      </a:pPr>
                      <a:r>
                        <a:rPr lang="en-US" sz="1800" kern="1400" dirty="0">
                          <a:effectLst/>
                        </a:rPr>
                        <a:t>Mode score</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7-7.6 AND 9-9.5 (10 each)</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7-7.6</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10-10.5 5 (9X)</a:t>
                      </a:r>
                    </a:p>
                    <a:p>
                      <a:pPr marL="0" marR="0">
                        <a:spcBef>
                          <a:spcPts val="0"/>
                        </a:spcBef>
                        <a:spcAft>
                          <a:spcPts val="0"/>
                        </a:spcAft>
                      </a:pPr>
                      <a:r>
                        <a:rPr lang="en-US" sz="2000" b="1" kern="1400" dirty="0">
                          <a:effectLst/>
                        </a:rPr>
                        <a:t> </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3486008"/>
                  </a:ext>
                </a:extLst>
              </a:tr>
              <a:tr h="652929">
                <a:tc>
                  <a:txBody>
                    <a:bodyPr/>
                    <a:lstStyle/>
                    <a:p>
                      <a:pPr marL="0" marR="0">
                        <a:spcBef>
                          <a:spcPts val="0"/>
                        </a:spcBef>
                        <a:spcAft>
                          <a:spcPts val="0"/>
                        </a:spcAft>
                      </a:pPr>
                      <a:r>
                        <a:rPr lang="en-US" sz="1800" kern="1400" dirty="0">
                          <a:effectLst/>
                        </a:rPr>
                        <a:t>Median Score</a:t>
                      </a:r>
                      <a:endParaRPr lang="en-US" sz="18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8.5</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a:effectLst/>
                        </a:rPr>
                        <a:t>8.3</a:t>
                      </a:r>
                      <a:endParaRPr lang="en-US" sz="2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1" kern="1400" dirty="0">
                          <a:effectLst/>
                        </a:rPr>
                        <a:t>10</a:t>
                      </a:r>
                    </a:p>
                    <a:p>
                      <a:pPr marL="0" marR="0">
                        <a:spcBef>
                          <a:spcPts val="0"/>
                        </a:spcBef>
                        <a:spcAft>
                          <a:spcPts val="0"/>
                        </a:spcAft>
                      </a:pPr>
                      <a:r>
                        <a:rPr lang="en-US" sz="2000" b="1" kern="1400" dirty="0">
                          <a:effectLst/>
                        </a:rPr>
                        <a:t> </a:t>
                      </a:r>
                      <a:endParaRPr lang="en-US" sz="2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91249057"/>
                  </a:ext>
                </a:extLst>
              </a:tr>
            </a:tbl>
          </a:graphicData>
        </a:graphic>
      </p:graphicFrame>
    </p:spTree>
    <p:extLst>
      <p:ext uri="{BB962C8B-B14F-4D97-AF65-F5344CB8AC3E}">
        <p14:creationId xmlns:p14="http://schemas.microsoft.com/office/powerpoint/2010/main" val="2438644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71282"/>
          </a:xfrm>
        </p:spPr>
        <p:txBody>
          <a:bodyPr/>
          <a:lstStyle/>
          <a:p>
            <a:r>
              <a:rPr lang="en-US" b="1" dirty="0" smtClean="0"/>
              <a:t>Notes</a:t>
            </a:r>
            <a:endParaRPr lang="en-US" b="1" dirty="0"/>
          </a:p>
        </p:txBody>
      </p:sp>
      <p:sp>
        <p:nvSpPr>
          <p:cNvPr id="3" name="Content Placeholder 2"/>
          <p:cNvSpPr>
            <a:spLocks noGrp="1"/>
          </p:cNvSpPr>
          <p:nvPr>
            <p:ph idx="1"/>
          </p:nvPr>
        </p:nvSpPr>
        <p:spPr>
          <a:xfrm>
            <a:off x="646111" y="1236134"/>
            <a:ext cx="10665355" cy="5418666"/>
          </a:xfrm>
        </p:spPr>
        <p:txBody>
          <a:bodyPr>
            <a:noAutofit/>
          </a:bodyPr>
          <a:lstStyle/>
          <a:p>
            <a:pPr marL="0" indent="0">
              <a:buNone/>
            </a:pPr>
            <a:r>
              <a:rPr lang="en-US" sz="2400" b="1" dirty="0" smtClean="0"/>
              <a:t>First </a:t>
            </a:r>
            <a:r>
              <a:rPr lang="en-US" sz="2400" b="1" dirty="0"/>
              <a:t>sample size</a:t>
            </a:r>
            <a:r>
              <a:rPr lang="en-US" sz="2400" dirty="0"/>
              <a:t>: </a:t>
            </a:r>
            <a:r>
              <a:rPr lang="en-US" sz="2400" u="sng" dirty="0" smtClean="0"/>
              <a:t>42 </a:t>
            </a:r>
            <a:r>
              <a:rPr lang="en-US" sz="2400" u="sng" dirty="0"/>
              <a:t>response papers </a:t>
            </a:r>
            <a:r>
              <a:rPr lang="en-US" sz="2400" dirty="0"/>
              <a:t>across three sections, spring 2017, &amp;</a:t>
            </a:r>
            <a:r>
              <a:rPr lang="en-US" sz="2400" dirty="0" smtClean="0"/>
              <a:t> </a:t>
            </a:r>
            <a:r>
              <a:rPr lang="en-US" sz="2400" dirty="0"/>
              <a:t>included all students who completed the writing prompt (some students did not complete the prompt</a:t>
            </a:r>
            <a:r>
              <a:rPr lang="en-US" sz="2400" dirty="0" smtClean="0"/>
              <a:t>)</a:t>
            </a:r>
            <a:r>
              <a:rPr lang="en-US" sz="2400" b="1" dirty="0"/>
              <a:t> </a:t>
            </a:r>
            <a:r>
              <a:rPr lang="en-US" sz="2400" b="1" dirty="0" smtClean="0"/>
              <a:t>(Approximately 50 students enrolled)</a:t>
            </a:r>
            <a:endParaRPr lang="en-US" sz="2400" b="1" dirty="0" smtClean="0"/>
          </a:p>
          <a:p>
            <a:pPr marL="0" indent="0">
              <a:buNone/>
            </a:pPr>
            <a:endParaRPr lang="en-US" sz="900" dirty="0"/>
          </a:p>
          <a:p>
            <a:pPr marL="0" indent="0">
              <a:buNone/>
            </a:pPr>
            <a:r>
              <a:rPr lang="en-US" sz="2400" b="1" dirty="0"/>
              <a:t>Second sample size</a:t>
            </a:r>
            <a:r>
              <a:rPr lang="en-US" sz="2400" dirty="0"/>
              <a:t>: </a:t>
            </a:r>
            <a:r>
              <a:rPr lang="en-US" sz="2400" u="sng" dirty="0" smtClean="0"/>
              <a:t>31 </a:t>
            </a:r>
            <a:r>
              <a:rPr lang="en-US" sz="2400" u="sng" dirty="0"/>
              <a:t>papers across three sections </a:t>
            </a:r>
            <a:r>
              <a:rPr lang="en-US" sz="2400" dirty="0"/>
              <a:t>(reduced for a variety of </a:t>
            </a:r>
            <a:r>
              <a:rPr lang="en-US" sz="2400" dirty="0" smtClean="0"/>
              <a:t>reasons)</a:t>
            </a:r>
            <a:r>
              <a:rPr lang="en-US" sz="2400" b="1" dirty="0"/>
              <a:t> </a:t>
            </a:r>
            <a:endParaRPr lang="en-US" sz="2400" dirty="0"/>
          </a:p>
          <a:p>
            <a:pPr marL="0" indent="0">
              <a:buNone/>
            </a:pPr>
            <a:endParaRPr lang="en-US" sz="900" b="1" dirty="0" smtClean="0"/>
          </a:p>
          <a:p>
            <a:pPr marL="0" indent="0">
              <a:buNone/>
            </a:pPr>
            <a:r>
              <a:rPr lang="en-US" sz="2400" b="1" dirty="0" smtClean="0"/>
              <a:t>Outliers </a:t>
            </a:r>
            <a:r>
              <a:rPr lang="en-US" sz="2400" dirty="0"/>
              <a:t>removed from spreadsheet, based on third reader score. However, </a:t>
            </a:r>
            <a:r>
              <a:rPr lang="en-US" sz="2400" u="sng" dirty="0"/>
              <a:t>outliers counted in rubric skill count</a:t>
            </a:r>
            <a:r>
              <a:rPr lang="en-US" sz="2400" dirty="0"/>
              <a:t>, mostly because it was difficult to determine which rubrics represented outliers, and also because leaving the outliers could be useful to see perceived areas of student weakness (outliers generally were very low scores, not high ones). </a:t>
            </a:r>
          </a:p>
          <a:p>
            <a:pPr marL="0" indent="0">
              <a:buNone/>
            </a:pPr>
            <a:endParaRPr lang="en-US" sz="2400" dirty="0"/>
          </a:p>
        </p:txBody>
      </p:sp>
    </p:spTree>
    <p:extLst>
      <p:ext uri="{BB962C8B-B14F-4D97-AF65-F5344CB8AC3E}">
        <p14:creationId xmlns:p14="http://schemas.microsoft.com/office/powerpoint/2010/main" val="270797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3415"/>
          </a:xfrm>
        </p:spPr>
        <p:txBody>
          <a:bodyPr/>
          <a:lstStyle/>
          <a:p>
            <a:r>
              <a:rPr lang="en-US" b="1" dirty="0" smtClean="0"/>
              <a:t>Observations and conclusions</a:t>
            </a:r>
            <a:endParaRPr lang="en-US" b="1" dirty="0"/>
          </a:p>
        </p:txBody>
      </p:sp>
      <p:sp>
        <p:nvSpPr>
          <p:cNvPr id="3" name="Content Placeholder 2"/>
          <p:cNvSpPr>
            <a:spLocks noGrp="1"/>
          </p:cNvSpPr>
          <p:nvPr>
            <p:ph idx="1"/>
          </p:nvPr>
        </p:nvSpPr>
        <p:spPr>
          <a:xfrm>
            <a:off x="646112" y="1439332"/>
            <a:ext cx="9403742" cy="4809067"/>
          </a:xfrm>
        </p:spPr>
        <p:txBody>
          <a:bodyPr/>
          <a:lstStyle/>
          <a:p>
            <a:pPr lvl="0" hangingPunct="0"/>
            <a:r>
              <a:rPr lang="en-US" sz="2800" b="1" dirty="0"/>
              <a:t>45%</a:t>
            </a:r>
            <a:r>
              <a:rPr lang="en-US" sz="2800" dirty="0"/>
              <a:t> of student literature responses in </a:t>
            </a:r>
            <a:r>
              <a:rPr lang="en-US" sz="2800" b="1" dirty="0"/>
              <a:t>January 2017 </a:t>
            </a:r>
            <a:r>
              <a:rPr lang="en-US" sz="2800" dirty="0"/>
              <a:t>were rated advanced or proficient. </a:t>
            </a:r>
            <a:endParaRPr lang="en-US" sz="2800" dirty="0" smtClean="0"/>
          </a:p>
          <a:p>
            <a:pPr marL="0" lvl="0" indent="0" hangingPunct="0">
              <a:buNone/>
            </a:pPr>
            <a:endParaRPr lang="en-US" sz="2800" dirty="0"/>
          </a:p>
          <a:p>
            <a:pPr lvl="0" hangingPunct="0"/>
            <a:r>
              <a:rPr lang="en-US" sz="2800" b="1" dirty="0" smtClean="0"/>
              <a:t>45%</a:t>
            </a:r>
            <a:r>
              <a:rPr lang="en-US" sz="2800" dirty="0" smtClean="0"/>
              <a:t> </a:t>
            </a:r>
            <a:r>
              <a:rPr lang="en-US" sz="2800" dirty="0"/>
              <a:t>of subset of completing student responses (students who submitted 2nd paper) rated advanced or proficient in </a:t>
            </a:r>
            <a:r>
              <a:rPr lang="en-US" sz="2800" b="1" dirty="0"/>
              <a:t>January 2017</a:t>
            </a:r>
          </a:p>
          <a:p>
            <a:pPr marL="0" lvl="0" indent="0" hangingPunct="0">
              <a:buNone/>
            </a:pPr>
            <a:endParaRPr lang="en-US" sz="2800" b="1" dirty="0" smtClean="0"/>
          </a:p>
          <a:p>
            <a:pPr lvl="0" hangingPunct="0"/>
            <a:r>
              <a:rPr lang="en-US" sz="2800" b="1" dirty="0" smtClean="0"/>
              <a:t>65% </a:t>
            </a:r>
            <a:r>
              <a:rPr lang="en-US" sz="2800" b="1" dirty="0"/>
              <a:t>of completing students </a:t>
            </a:r>
            <a:r>
              <a:rPr lang="en-US" sz="2800" dirty="0"/>
              <a:t>were advanced or proficient on final responses, an increase of </a:t>
            </a:r>
            <a:r>
              <a:rPr lang="en-US" sz="2800" b="1" dirty="0" smtClean="0"/>
              <a:t>43%.</a:t>
            </a:r>
            <a:r>
              <a:rPr lang="en-US" sz="2800" b="1" dirty="0" smtClean="0"/>
              <a:t> </a:t>
            </a:r>
            <a:endParaRPr lang="en-US" sz="2800" b="1" dirty="0"/>
          </a:p>
          <a:p>
            <a:pPr marL="0" indent="0">
              <a:buNone/>
            </a:pPr>
            <a:endParaRPr lang="en-US" dirty="0"/>
          </a:p>
        </p:txBody>
      </p:sp>
    </p:spTree>
    <p:extLst>
      <p:ext uri="{BB962C8B-B14F-4D97-AF65-F5344CB8AC3E}">
        <p14:creationId xmlns:p14="http://schemas.microsoft.com/office/powerpoint/2010/main" val="243216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many students showed improvement in their scores?</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pPr marL="0" lvl="0" indent="0" hangingPunct="0">
              <a:buNone/>
            </a:pPr>
            <a:r>
              <a:rPr lang="en-US" sz="2800" dirty="0" smtClean="0"/>
              <a:t>19 </a:t>
            </a:r>
            <a:r>
              <a:rPr lang="en-US" sz="2800" dirty="0"/>
              <a:t>students </a:t>
            </a:r>
            <a:r>
              <a:rPr lang="en-US" sz="2800" b="1" dirty="0"/>
              <a:t>IMPROVED</a:t>
            </a:r>
            <a:r>
              <a:rPr lang="en-US" sz="2800" dirty="0"/>
              <a:t> == </a:t>
            </a:r>
            <a:r>
              <a:rPr lang="en-US" sz="2800" dirty="0" smtClean="0"/>
              <a:t>61%</a:t>
            </a:r>
            <a:endParaRPr lang="en-US" sz="2800" dirty="0" smtClean="0"/>
          </a:p>
          <a:p>
            <a:pPr marL="0" lvl="0" indent="0" hangingPunct="0">
              <a:buNone/>
            </a:pPr>
            <a:r>
              <a:rPr lang="en-US" sz="2800" dirty="0"/>
              <a:t>3</a:t>
            </a:r>
            <a:r>
              <a:rPr lang="en-US" sz="2800" dirty="0" smtClean="0"/>
              <a:t> </a:t>
            </a:r>
            <a:r>
              <a:rPr lang="en-US" sz="2800" dirty="0"/>
              <a:t>students had the </a:t>
            </a:r>
            <a:r>
              <a:rPr lang="en-US" sz="2800" b="1" dirty="0"/>
              <a:t>SAME </a:t>
            </a:r>
            <a:r>
              <a:rPr lang="en-US" sz="2800" dirty="0" smtClean="0"/>
              <a:t>score=10%</a:t>
            </a:r>
            <a:endParaRPr lang="en-US" sz="2800" dirty="0"/>
          </a:p>
          <a:p>
            <a:pPr marL="0" lvl="0" indent="0" hangingPunct="0">
              <a:buNone/>
            </a:pPr>
            <a:r>
              <a:rPr lang="en-US" sz="2800" dirty="0"/>
              <a:t>9 students scored </a:t>
            </a:r>
            <a:r>
              <a:rPr lang="en-US" sz="2800" b="1" dirty="0" smtClean="0"/>
              <a:t>LOWER</a:t>
            </a:r>
            <a:r>
              <a:rPr lang="en-US" sz="2800" dirty="0" smtClean="0"/>
              <a:t>=29%</a:t>
            </a:r>
            <a:endParaRPr lang="en-US" sz="2800" dirty="0"/>
          </a:p>
          <a:p>
            <a:pPr marL="0" indent="0" hangingPunct="0">
              <a:buNone/>
            </a:pPr>
            <a:endParaRPr lang="en-US" dirty="0"/>
          </a:p>
          <a:p>
            <a:pPr lvl="0" hangingPunct="0"/>
            <a:r>
              <a:rPr lang="en-US" sz="2400" dirty="0"/>
              <a:t>In every case, students who scored </a:t>
            </a:r>
            <a:r>
              <a:rPr lang="en-US" sz="2400" u="sng" dirty="0"/>
              <a:t>LOWER</a:t>
            </a:r>
            <a:r>
              <a:rPr lang="en-US" sz="2400" dirty="0"/>
              <a:t> on the final prompt scored </a:t>
            </a:r>
            <a:r>
              <a:rPr lang="en-US" sz="2400" u="sng" dirty="0"/>
              <a:t>HIGHER</a:t>
            </a:r>
            <a:r>
              <a:rPr lang="en-US" sz="2400" dirty="0"/>
              <a:t> on the original. Typically, not a great deal better, but in a couple of instances, students who scored in the Excellent category had a developing </a:t>
            </a:r>
            <a:r>
              <a:rPr lang="en-US" sz="2400" dirty="0" smtClean="0"/>
              <a:t>or beginning score on </a:t>
            </a:r>
            <a:r>
              <a:rPr lang="en-US" sz="2400" dirty="0"/>
              <a:t>the final essay.</a:t>
            </a:r>
          </a:p>
        </p:txBody>
      </p:sp>
    </p:spTree>
    <p:extLst>
      <p:ext uri="{BB962C8B-B14F-4D97-AF65-F5344CB8AC3E}">
        <p14:creationId xmlns:p14="http://schemas.microsoft.com/office/powerpoint/2010/main" val="49258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(“developing”) scores</a:t>
            </a:r>
            <a:endParaRPr lang="en-US" dirty="0"/>
          </a:p>
        </p:txBody>
      </p:sp>
      <p:sp>
        <p:nvSpPr>
          <p:cNvPr id="3" name="Content Placeholder 2"/>
          <p:cNvSpPr>
            <a:spLocks noGrp="1"/>
          </p:cNvSpPr>
          <p:nvPr>
            <p:ph idx="1"/>
          </p:nvPr>
        </p:nvSpPr>
        <p:spPr/>
        <p:txBody>
          <a:bodyPr/>
          <a:lstStyle/>
          <a:p>
            <a:pPr marL="0" indent="0">
              <a:buNone/>
            </a:pPr>
            <a:r>
              <a:rPr lang="en-US" b="1" dirty="0"/>
              <a:t>Students scoring 6 or below: </a:t>
            </a:r>
            <a:endParaRPr lang="en-US" dirty="0"/>
          </a:p>
          <a:p>
            <a:pPr marL="0" indent="0">
              <a:buNone/>
            </a:pPr>
            <a:r>
              <a:rPr lang="en-US" sz="2800" b="1" dirty="0"/>
              <a:t>Sample 1: </a:t>
            </a:r>
            <a:r>
              <a:rPr lang="en-US" sz="2800" dirty="0"/>
              <a:t>set of 42: 5 papers at 6 or below</a:t>
            </a:r>
          </a:p>
          <a:p>
            <a:pPr marL="0" indent="0">
              <a:buNone/>
            </a:pPr>
            <a:endParaRPr lang="en-US" sz="2800" dirty="0" smtClean="0"/>
          </a:p>
          <a:p>
            <a:pPr marL="0" indent="0">
              <a:buNone/>
            </a:pPr>
            <a:r>
              <a:rPr lang="en-US" sz="2800" b="1" dirty="0" smtClean="0"/>
              <a:t>Sample </a:t>
            </a:r>
            <a:r>
              <a:rPr lang="en-US" sz="2800" b="1" dirty="0"/>
              <a:t>1: </a:t>
            </a:r>
            <a:r>
              <a:rPr lang="en-US" sz="2800" dirty="0"/>
              <a:t>subset of </a:t>
            </a:r>
            <a:r>
              <a:rPr lang="en-US" sz="2800" dirty="0" smtClean="0"/>
              <a:t>31: </a:t>
            </a:r>
            <a:r>
              <a:rPr lang="en-US" sz="2800" dirty="0"/>
              <a:t>4 papers at 6 or below</a:t>
            </a:r>
          </a:p>
          <a:p>
            <a:pPr marL="0" indent="0">
              <a:buNone/>
            </a:pPr>
            <a:endParaRPr lang="en-US" sz="2800" dirty="0" smtClean="0"/>
          </a:p>
          <a:p>
            <a:pPr marL="0" indent="0">
              <a:buNone/>
            </a:pPr>
            <a:r>
              <a:rPr lang="en-US" sz="2800" b="1" dirty="0" smtClean="0"/>
              <a:t>Sample </a:t>
            </a:r>
            <a:r>
              <a:rPr lang="en-US" sz="2800" b="1" dirty="0"/>
              <a:t>2: </a:t>
            </a:r>
            <a:r>
              <a:rPr lang="en-US" sz="2800" dirty="0" smtClean="0"/>
              <a:t>31 </a:t>
            </a:r>
            <a:r>
              <a:rPr lang="en-US" sz="2800" dirty="0"/>
              <a:t>papers: 6 papers at 6 or below</a:t>
            </a:r>
          </a:p>
        </p:txBody>
      </p:sp>
    </p:spTree>
    <p:extLst>
      <p:ext uri="{BB962C8B-B14F-4D97-AF65-F5344CB8AC3E}">
        <p14:creationId xmlns:p14="http://schemas.microsoft.com/office/powerpoint/2010/main" val="3065758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863600"/>
          </a:xfrm>
        </p:spPr>
        <p:txBody>
          <a:bodyPr/>
          <a:lstStyle/>
          <a:p>
            <a:r>
              <a:rPr lang="en-US" sz="2400" b="1" dirty="0"/>
              <a:t>Aggregate Rubric Tally  (based on 108 rubrics January; 66 rubrics in May)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1973826"/>
              </p:ext>
            </p:extLst>
          </p:nvPr>
        </p:nvGraphicFramePr>
        <p:xfrm>
          <a:off x="-2" y="952499"/>
          <a:ext cx="12192001" cy="9057640"/>
        </p:xfrm>
        <a:graphic>
          <a:graphicData uri="http://schemas.openxmlformats.org/drawingml/2006/table">
            <a:tbl>
              <a:tblPr firstRow="1" firstCol="1" bandRow="1">
                <a:tableStyleId>{5C22544A-7EE6-4342-B048-85BDC9FD1C3A}</a:tableStyleId>
              </a:tblPr>
              <a:tblGrid>
                <a:gridCol w="2438952">
                  <a:extLst>
                    <a:ext uri="{9D8B030D-6E8A-4147-A177-3AD203B41FA5}">
                      <a16:colId xmlns:a16="http://schemas.microsoft.com/office/drawing/2014/main" val="3256271237"/>
                    </a:ext>
                  </a:extLst>
                </a:gridCol>
                <a:gridCol w="2529286">
                  <a:extLst>
                    <a:ext uri="{9D8B030D-6E8A-4147-A177-3AD203B41FA5}">
                      <a16:colId xmlns:a16="http://schemas.microsoft.com/office/drawing/2014/main" val="2369485209"/>
                    </a:ext>
                  </a:extLst>
                </a:gridCol>
                <a:gridCol w="2346779">
                  <a:extLst>
                    <a:ext uri="{9D8B030D-6E8A-4147-A177-3AD203B41FA5}">
                      <a16:colId xmlns:a16="http://schemas.microsoft.com/office/drawing/2014/main" val="2033613417"/>
                    </a:ext>
                  </a:extLst>
                </a:gridCol>
                <a:gridCol w="2438952">
                  <a:extLst>
                    <a:ext uri="{9D8B030D-6E8A-4147-A177-3AD203B41FA5}">
                      <a16:colId xmlns:a16="http://schemas.microsoft.com/office/drawing/2014/main" val="1211355980"/>
                    </a:ext>
                  </a:extLst>
                </a:gridCol>
                <a:gridCol w="2438032">
                  <a:extLst>
                    <a:ext uri="{9D8B030D-6E8A-4147-A177-3AD203B41FA5}">
                      <a16:colId xmlns:a16="http://schemas.microsoft.com/office/drawing/2014/main" val="2295794272"/>
                    </a:ext>
                  </a:extLst>
                </a:gridCol>
              </a:tblGrid>
              <a:tr h="570008">
                <a:tc>
                  <a:txBody>
                    <a:bodyPr/>
                    <a:lstStyle/>
                    <a:p>
                      <a:pPr marL="0" marR="0">
                        <a:lnSpc>
                          <a:spcPct val="115000"/>
                        </a:lnSpc>
                        <a:spcBef>
                          <a:spcPts val="0"/>
                        </a:spcBef>
                        <a:spcAft>
                          <a:spcPts val="0"/>
                        </a:spcAft>
                      </a:pPr>
                      <a:r>
                        <a:rPr lang="en-US" sz="2000" kern="1400" dirty="0">
                          <a:effectLst/>
                        </a:rPr>
                        <a:t>LEARNING OUTCOMES</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gn="ctr">
                        <a:lnSpc>
                          <a:spcPct val="115000"/>
                        </a:lnSpc>
                        <a:spcBef>
                          <a:spcPts val="0"/>
                        </a:spcBef>
                        <a:spcAft>
                          <a:spcPts val="0"/>
                        </a:spcAft>
                      </a:pPr>
                      <a:r>
                        <a:rPr lang="en-US" sz="2000" kern="1400" dirty="0">
                          <a:effectLst/>
                        </a:rPr>
                        <a:t>Advanced (4)</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gn="ctr">
                        <a:lnSpc>
                          <a:spcPct val="115000"/>
                        </a:lnSpc>
                        <a:spcBef>
                          <a:spcPts val="0"/>
                        </a:spcBef>
                        <a:spcAft>
                          <a:spcPts val="0"/>
                        </a:spcAft>
                      </a:pPr>
                      <a:r>
                        <a:rPr lang="en-US" sz="2000" kern="1400" dirty="0">
                          <a:effectLst/>
                        </a:rPr>
                        <a:t>Proficient (3)</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gn="ctr">
                        <a:lnSpc>
                          <a:spcPct val="115000"/>
                        </a:lnSpc>
                        <a:spcBef>
                          <a:spcPts val="0"/>
                        </a:spcBef>
                        <a:spcAft>
                          <a:spcPts val="0"/>
                        </a:spcAft>
                      </a:pPr>
                      <a:r>
                        <a:rPr lang="en-US" sz="2000" kern="1400" dirty="0">
                          <a:effectLst/>
                        </a:rPr>
                        <a:t>Developing (2)</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gn="ctr">
                        <a:lnSpc>
                          <a:spcPct val="115000"/>
                        </a:lnSpc>
                        <a:spcBef>
                          <a:spcPts val="0"/>
                        </a:spcBef>
                        <a:spcAft>
                          <a:spcPts val="0"/>
                        </a:spcAft>
                      </a:pPr>
                      <a:r>
                        <a:rPr lang="en-US" sz="2000" kern="1400" dirty="0">
                          <a:effectLst/>
                        </a:rPr>
                        <a:t>Beginning (1)</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extLst>
                  <a:ext uri="{0D108BD9-81ED-4DB2-BD59-A6C34878D82A}">
                    <a16:rowId xmlns:a16="http://schemas.microsoft.com/office/drawing/2014/main" val="3498802543"/>
                  </a:ext>
                </a:extLst>
              </a:tr>
              <a:tr h="1682017">
                <a:tc>
                  <a:txBody>
                    <a:bodyPr/>
                    <a:lstStyle/>
                    <a:p>
                      <a:pPr marL="0" marR="0">
                        <a:lnSpc>
                          <a:spcPct val="115000"/>
                        </a:lnSpc>
                        <a:spcBef>
                          <a:spcPts val="0"/>
                        </a:spcBef>
                        <a:spcAft>
                          <a:spcPts val="0"/>
                        </a:spcAft>
                      </a:pPr>
                      <a:r>
                        <a:rPr lang="en-US" sz="2000" u="sng" kern="0" dirty="0">
                          <a:effectLst/>
                        </a:rPr>
                        <a:t>Comprehension</a:t>
                      </a:r>
                      <a:endParaRPr lang="en-US" sz="2000" u="sng" kern="1400" dirty="0">
                        <a:effectLst/>
                      </a:endParaRPr>
                    </a:p>
                    <a:p>
                      <a:pPr marL="0" marR="0">
                        <a:lnSpc>
                          <a:spcPct val="115000"/>
                        </a:lnSpc>
                        <a:spcBef>
                          <a:spcPts val="0"/>
                        </a:spcBef>
                        <a:spcAft>
                          <a:spcPts val="0"/>
                        </a:spcAft>
                      </a:pPr>
                      <a:r>
                        <a:rPr lang="en-US" sz="2000" kern="1400" dirty="0">
                          <a:effectLst/>
                        </a:rPr>
                        <a:t>2. Participate in productive discussions about literature.</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0">
                          <a:effectLst/>
                        </a:rPr>
                        <a:t>9%</a:t>
                      </a:r>
                      <a:endParaRPr lang="en-US" sz="2000" kern="1400">
                        <a:effectLst/>
                      </a:endParaRPr>
                    </a:p>
                    <a:p>
                      <a:pPr marL="0" marR="0">
                        <a:lnSpc>
                          <a:spcPct val="115000"/>
                        </a:lnSpc>
                        <a:spcBef>
                          <a:spcPts val="0"/>
                        </a:spcBef>
                        <a:spcAft>
                          <a:spcPts val="0"/>
                        </a:spcAft>
                      </a:pPr>
                      <a:r>
                        <a:rPr lang="en-US" sz="2000" kern="0">
                          <a:effectLst/>
                        </a:rPr>
                        <a:t> </a:t>
                      </a:r>
                      <a:endParaRPr lang="en-US" sz="2000" kern="1400">
                        <a:effectLst/>
                      </a:endParaRPr>
                    </a:p>
                    <a:p>
                      <a:pPr marL="0" marR="0">
                        <a:lnSpc>
                          <a:spcPct val="115000"/>
                        </a:lnSpc>
                        <a:spcBef>
                          <a:spcPts val="0"/>
                        </a:spcBef>
                        <a:spcAft>
                          <a:spcPts val="0"/>
                        </a:spcAft>
                      </a:pPr>
                      <a:r>
                        <a:rPr lang="en-US" sz="2000" kern="0">
                          <a:effectLst/>
                        </a:rPr>
                        <a:t>End of semester prompt:</a:t>
                      </a:r>
                      <a:endParaRPr lang="en-US" sz="2000" kern="1400">
                        <a:effectLst/>
                      </a:endParaRPr>
                    </a:p>
                    <a:p>
                      <a:pPr marL="0" marR="0" fontAlgn="base">
                        <a:lnSpc>
                          <a:spcPct val="115000"/>
                        </a:lnSpc>
                        <a:spcBef>
                          <a:spcPts val="0"/>
                        </a:spcBef>
                        <a:spcAft>
                          <a:spcPts val="0"/>
                        </a:spcAft>
                      </a:pPr>
                      <a:r>
                        <a:rPr lang="en-US" sz="2000">
                          <a:effectLst/>
                        </a:rPr>
                        <a:t>44%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0">
                          <a:effectLst/>
                        </a:rPr>
                        <a:t>52%</a:t>
                      </a:r>
                      <a:endParaRPr lang="en-US" sz="2000" kern="1400">
                        <a:effectLst/>
                      </a:endParaRPr>
                    </a:p>
                    <a:p>
                      <a:pPr marL="0" marR="0">
                        <a:lnSpc>
                          <a:spcPct val="115000"/>
                        </a:lnSpc>
                        <a:spcBef>
                          <a:spcPts val="0"/>
                        </a:spcBef>
                        <a:spcAft>
                          <a:spcPts val="0"/>
                        </a:spcAft>
                      </a:pPr>
                      <a:r>
                        <a:rPr lang="en-US" sz="2000" kern="0">
                          <a:effectLst/>
                          <a:highlight>
                            <a:srgbClr val="FFFF00"/>
                          </a:highlight>
                        </a:rPr>
                        <a:t>(61% A or P)</a:t>
                      </a:r>
                      <a:endParaRPr lang="en-US" sz="2000" kern="1400">
                        <a:effectLst/>
                      </a:endParaRPr>
                    </a:p>
                    <a:p>
                      <a:pPr marL="0" marR="0">
                        <a:lnSpc>
                          <a:spcPct val="115000"/>
                        </a:lnSpc>
                        <a:spcBef>
                          <a:spcPts val="0"/>
                        </a:spcBef>
                        <a:spcAft>
                          <a:spcPts val="0"/>
                        </a:spcAft>
                      </a:pPr>
                      <a:r>
                        <a:rPr lang="en-US" sz="2000" kern="0">
                          <a:effectLst/>
                        </a:rPr>
                        <a:t>End of semester prompt:</a:t>
                      </a:r>
                      <a:endParaRPr lang="en-US" sz="2000" kern="1400">
                        <a:effectLst/>
                      </a:endParaRPr>
                    </a:p>
                    <a:p>
                      <a:pPr marL="0" marR="0">
                        <a:lnSpc>
                          <a:spcPct val="115000"/>
                        </a:lnSpc>
                        <a:spcBef>
                          <a:spcPts val="0"/>
                        </a:spcBef>
                        <a:spcAft>
                          <a:spcPts val="0"/>
                        </a:spcAft>
                      </a:pPr>
                      <a:r>
                        <a:rPr lang="en-US" sz="2000" kern="0">
                          <a:effectLst/>
                        </a:rPr>
                        <a:t>33%   </a:t>
                      </a:r>
                      <a:endParaRPr lang="en-US" sz="2000" kern="1400">
                        <a:effectLst/>
                      </a:endParaRPr>
                    </a:p>
                    <a:p>
                      <a:pPr marL="0" marR="0">
                        <a:lnSpc>
                          <a:spcPct val="115000"/>
                        </a:lnSpc>
                        <a:spcBef>
                          <a:spcPts val="0"/>
                        </a:spcBef>
                        <a:spcAft>
                          <a:spcPts val="0"/>
                        </a:spcAft>
                      </a:pPr>
                      <a:r>
                        <a:rPr lang="en-US" sz="2000" kern="0">
                          <a:effectLst/>
                          <a:highlight>
                            <a:srgbClr val="FFFF00"/>
                          </a:highlight>
                        </a:rPr>
                        <a:t>(77% A or P)</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0">
                          <a:effectLst/>
                        </a:rPr>
                        <a:t>26%</a:t>
                      </a:r>
                      <a:endParaRPr lang="en-US" sz="2000" kern="1400">
                        <a:effectLst/>
                      </a:endParaRPr>
                    </a:p>
                    <a:p>
                      <a:pPr marL="0" marR="0">
                        <a:lnSpc>
                          <a:spcPct val="115000"/>
                        </a:lnSpc>
                        <a:spcBef>
                          <a:spcPts val="0"/>
                        </a:spcBef>
                        <a:spcAft>
                          <a:spcPts val="0"/>
                        </a:spcAft>
                      </a:pPr>
                      <a:r>
                        <a:rPr lang="en-US" sz="2000" kern="0">
                          <a:effectLst/>
                        </a:rPr>
                        <a:t> </a:t>
                      </a:r>
                      <a:endParaRPr lang="en-US" sz="2000" kern="1400">
                        <a:effectLst/>
                      </a:endParaRPr>
                    </a:p>
                    <a:p>
                      <a:pPr marL="0" marR="0">
                        <a:lnSpc>
                          <a:spcPct val="115000"/>
                        </a:lnSpc>
                        <a:spcBef>
                          <a:spcPts val="0"/>
                        </a:spcBef>
                        <a:spcAft>
                          <a:spcPts val="0"/>
                        </a:spcAft>
                      </a:pPr>
                      <a:r>
                        <a:rPr lang="en-US" sz="2000" kern="0">
                          <a:effectLst/>
                        </a:rPr>
                        <a:t>End of semester prompt:</a:t>
                      </a:r>
                      <a:endParaRPr lang="en-US" sz="2000" kern="1400">
                        <a:effectLst/>
                      </a:endParaRPr>
                    </a:p>
                    <a:p>
                      <a:pPr marL="0" marR="0">
                        <a:lnSpc>
                          <a:spcPct val="115000"/>
                        </a:lnSpc>
                        <a:spcBef>
                          <a:spcPts val="0"/>
                        </a:spcBef>
                        <a:spcAft>
                          <a:spcPts val="0"/>
                        </a:spcAft>
                      </a:pPr>
                      <a:r>
                        <a:rPr lang="en-US" sz="2000" kern="0">
                          <a:effectLst/>
                        </a:rPr>
                        <a:t>14%</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dirty="0">
                          <a:effectLst/>
                        </a:rPr>
                        <a:t>Entry Prompt:</a:t>
                      </a:r>
                      <a:endParaRPr lang="en-US" sz="2000" kern="1400" dirty="0">
                        <a:effectLst/>
                      </a:endParaRPr>
                    </a:p>
                    <a:p>
                      <a:pPr marL="0" marR="0">
                        <a:lnSpc>
                          <a:spcPct val="115000"/>
                        </a:lnSpc>
                        <a:spcBef>
                          <a:spcPts val="0"/>
                        </a:spcBef>
                        <a:spcAft>
                          <a:spcPts val="0"/>
                        </a:spcAft>
                      </a:pPr>
                      <a:r>
                        <a:rPr lang="en-US" sz="2000" kern="0" dirty="0">
                          <a:effectLst/>
                        </a:rPr>
                        <a:t>13%</a:t>
                      </a:r>
                      <a:endParaRPr lang="en-US" sz="2000" kern="1400" dirty="0">
                        <a:effectLst/>
                      </a:endParaRPr>
                    </a:p>
                    <a:p>
                      <a:pPr marL="0" marR="0">
                        <a:lnSpc>
                          <a:spcPct val="115000"/>
                        </a:lnSpc>
                        <a:spcBef>
                          <a:spcPts val="0"/>
                        </a:spcBef>
                        <a:spcAft>
                          <a:spcPts val="0"/>
                        </a:spcAft>
                      </a:pPr>
                      <a:r>
                        <a:rPr lang="en-US" sz="2000" kern="0" dirty="0">
                          <a:effectLst/>
                        </a:rPr>
                        <a:t> </a:t>
                      </a:r>
                      <a:endParaRPr lang="en-US" sz="2000" kern="1400" dirty="0">
                        <a:effectLst/>
                      </a:endParaRPr>
                    </a:p>
                    <a:p>
                      <a:pPr marL="0" marR="0">
                        <a:lnSpc>
                          <a:spcPct val="115000"/>
                        </a:lnSpc>
                        <a:spcBef>
                          <a:spcPts val="0"/>
                        </a:spcBef>
                        <a:spcAft>
                          <a:spcPts val="0"/>
                        </a:spcAft>
                      </a:pPr>
                      <a:r>
                        <a:rPr lang="en-US" sz="2000" kern="0" dirty="0">
                          <a:effectLst/>
                        </a:rPr>
                        <a:t>End of semester prompt:</a:t>
                      </a:r>
                      <a:endParaRPr lang="en-US" sz="2000" kern="1400" dirty="0">
                        <a:effectLst/>
                      </a:endParaRPr>
                    </a:p>
                    <a:p>
                      <a:pPr marL="0" marR="0">
                        <a:lnSpc>
                          <a:spcPct val="115000"/>
                        </a:lnSpc>
                        <a:spcBef>
                          <a:spcPts val="0"/>
                        </a:spcBef>
                        <a:spcAft>
                          <a:spcPts val="0"/>
                        </a:spcAft>
                      </a:pPr>
                      <a:r>
                        <a:rPr lang="en-US" sz="2000" kern="0" dirty="0">
                          <a:effectLst/>
                        </a:rPr>
                        <a:t>9%</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extLst>
                  <a:ext uri="{0D108BD9-81ED-4DB2-BD59-A6C34878D82A}">
                    <a16:rowId xmlns:a16="http://schemas.microsoft.com/office/drawing/2014/main" val="3280358338"/>
                  </a:ext>
                </a:extLst>
              </a:tr>
              <a:tr h="2078085">
                <a:tc>
                  <a:txBody>
                    <a:bodyPr/>
                    <a:lstStyle/>
                    <a:p>
                      <a:pPr marL="0" marR="0">
                        <a:lnSpc>
                          <a:spcPct val="115000"/>
                        </a:lnSpc>
                        <a:spcBef>
                          <a:spcPts val="0"/>
                        </a:spcBef>
                        <a:spcAft>
                          <a:spcPts val="0"/>
                        </a:spcAft>
                      </a:pPr>
                      <a:r>
                        <a:rPr lang="en-US" sz="2000" u="sng" kern="1400" dirty="0">
                          <a:effectLst/>
                        </a:rPr>
                        <a:t>Use of evidence</a:t>
                      </a:r>
                    </a:p>
                    <a:p>
                      <a:pPr marL="0" marR="0">
                        <a:lnSpc>
                          <a:spcPct val="115000"/>
                        </a:lnSpc>
                        <a:spcBef>
                          <a:spcPts val="0"/>
                        </a:spcBef>
                        <a:spcAft>
                          <a:spcPts val="0"/>
                        </a:spcAft>
                      </a:pPr>
                      <a:r>
                        <a:rPr lang="en-US" sz="2000" kern="1400" dirty="0">
                          <a:effectLst/>
                        </a:rPr>
                        <a:t>4. Describe the theme of a poem, short story, essay or play and support it with specific examples and reasons from the text.</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1400">
                          <a:effectLst/>
                        </a:rPr>
                        <a:t>21%</a:t>
                      </a:r>
                    </a:p>
                    <a:p>
                      <a:pPr marL="0" marR="0">
                        <a:lnSpc>
                          <a:spcPct val="115000"/>
                        </a:lnSpc>
                        <a:spcBef>
                          <a:spcPts val="0"/>
                        </a:spcBef>
                        <a:spcAft>
                          <a:spcPts val="0"/>
                        </a:spcAft>
                      </a:pPr>
                      <a:r>
                        <a:rPr lang="en-US" sz="2000" kern="1400">
                          <a:effectLst/>
                        </a:rPr>
                        <a:t> </a:t>
                      </a:r>
                    </a:p>
                    <a:p>
                      <a:pPr marL="0" marR="0">
                        <a:lnSpc>
                          <a:spcPct val="115000"/>
                        </a:lnSpc>
                        <a:spcBef>
                          <a:spcPts val="0"/>
                        </a:spcBef>
                        <a:spcAft>
                          <a:spcPts val="0"/>
                        </a:spcAft>
                      </a:pPr>
                      <a:r>
                        <a:rPr lang="en-US" sz="2000" kern="0">
                          <a:effectLst/>
                        </a:rPr>
                        <a:t>End of semester prompt:</a:t>
                      </a:r>
                      <a:endParaRPr lang="en-US" sz="2000" kern="1400">
                        <a:effectLst/>
                      </a:endParaRPr>
                    </a:p>
                    <a:p>
                      <a:pPr marL="0" marR="0">
                        <a:lnSpc>
                          <a:spcPct val="115000"/>
                        </a:lnSpc>
                        <a:spcBef>
                          <a:spcPts val="0"/>
                        </a:spcBef>
                        <a:spcAft>
                          <a:spcPts val="0"/>
                        </a:spcAft>
                      </a:pPr>
                      <a:r>
                        <a:rPr lang="en-US" sz="2000" kern="1400">
                          <a:effectLst/>
                        </a:rPr>
                        <a:t>39%</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1400">
                          <a:effectLst/>
                        </a:rPr>
                        <a:t>46%</a:t>
                      </a:r>
                    </a:p>
                    <a:p>
                      <a:pPr marL="0" marR="0">
                        <a:lnSpc>
                          <a:spcPct val="115000"/>
                        </a:lnSpc>
                        <a:spcBef>
                          <a:spcPts val="0"/>
                        </a:spcBef>
                        <a:spcAft>
                          <a:spcPts val="0"/>
                        </a:spcAft>
                      </a:pPr>
                      <a:r>
                        <a:rPr lang="en-US" sz="2000" kern="0">
                          <a:effectLst/>
                          <a:highlight>
                            <a:srgbClr val="FFFF00"/>
                          </a:highlight>
                        </a:rPr>
                        <a:t>(67% A or P)</a:t>
                      </a:r>
                      <a:endParaRPr lang="en-US" sz="2000" kern="1400">
                        <a:effectLst/>
                      </a:endParaRPr>
                    </a:p>
                    <a:p>
                      <a:pPr marL="0" marR="0">
                        <a:lnSpc>
                          <a:spcPct val="115000"/>
                        </a:lnSpc>
                        <a:spcBef>
                          <a:spcPts val="0"/>
                        </a:spcBef>
                        <a:spcAft>
                          <a:spcPts val="0"/>
                        </a:spcAft>
                      </a:pPr>
                      <a:r>
                        <a:rPr lang="en-US" sz="2000" kern="0">
                          <a:effectLst/>
                        </a:rPr>
                        <a:t>End semester prompt:</a:t>
                      </a:r>
                      <a:endParaRPr lang="en-US" sz="2000" kern="1400">
                        <a:effectLst/>
                      </a:endParaRPr>
                    </a:p>
                    <a:p>
                      <a:pPr marL="0" marR="0">
                        <a:lnSpc>
                          <a:spcPct val="115000"/>
                        </a:lnSpc>
                        <a:spcBef>
                          <a:spcPts val="0"/>
                        </a:spcBef>
                        <a:spcAft>
                          <a:spcPts val="0"/>
                        </a:spcAft>
                      </a:pPr>
                      <a:r>
                        <a:rPr lang="en-US" sz="2000" kern="1400">
                          <a:effectLst/>
                        </a:rPr>
                        <a:t>42%</a:t>
                      </a:r>
                    </a:p>
                    <a:p>
                      <a:pPr marL="0" marR="0">
                        <a:lnSpc>
                          <a:spcPct val="115000"/>
                        </a:lnSpc>
                        <a:spcBef>
                          <a:spcPts val="0"/>
                        </a:spcBef>
                        <a:spcAft>
                          <a:spcPts val="0"/>
                        </a:spcAft>
                      </a:pPr>
                      <a:r>
                        <a:rPr lang="en-US" sz="2000" kern="1400">
                          <a:effectLst/>
                          <a:highlight>
                            <a:srgbClr val="FFFF00"/>
                          </a:highlight>
                        </a:rPr>
                        <a:t>(81% A or P)</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0">
                          <a:effectLst/>
                        </a:rPr>
                        <a:t>28%</a:t>
                      </a:r>
                      <a:endParaRPr lang="en-US" sz="2000" kern="1400">
                        <a:effectLst/>
                      </a:endParaRPr>
                    </a:p>
                    <a:p>
                      <a:pPr marL="0" marR="0">
                        <a:lnSpc>
                          <a:spcPct val="115000"/>
                        </a:lnSpc>
                        <a:spcBef>
                          <a:spcPts val="0"/>
                        </a:spcBef>
                        <a:spcAft>
                          <a:spcPts val="0"/>
                        </a:spcAft>
                      </a:pPr>
                      <a:r>
                        <a:rPr lang="en-US" sz="2000" kern="0">
                          <a:effectLst/>
                        </a:rPr>
                        <a:t> </a:t>
                      </a:r>
                      <a:endParaRPr lang="en-US" sz="2000" kern="1400">
                        <a:effectLst/>
                      </a:endParaRPr>
                    </a:p>
                    <a:p>
                      <a:pPr marL="0" marR="0">
                        <a:lnSpc>
                          <a:spcPct val="115000"/>
                        </a:lnSpc>
                        <a:spcBef>
                          <a:spcPts val="0"/>
                        </a:spcBef>
                        <a:spcAft>
                          <a:spcPts val="0"/>
                        </a:spcAft>
                      </a:pPr>
                      <a:r>
                        <a:rPr lang="en-US" sz="2000" kern="0">
                          <a:effectLst/>
                        </a:rPr>
                        <a:t>End semester prompt:</a:t>
                      </a:r>
                      <a:endParaRPr lang="en-US" sz="2000" kern="1400">
                        <a:effectLst/>
                      </a:endParaRPr>
                    </a:p>
                    <a:p>
                      <a:pPr marL="0" marR="0">
                        <a:lnSpc>
                          <a:spcPct val="115000"/>
                        </a:lnSpc>
                        <a:spcBef>
                          <a:spcPts val="0"/>
                        </a:spcBef>
                        <a:spcAft>
                          <a:spcPts val="0"/>
                        </a:spcAft>
                      </a:pPr>
                      <a:r>
                        <a:rPr lang="en-US" sz="2000" kern="1400">
                          <a:effectLst/>
                        </a:rPr>
                        <a:t>15%</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dirty="0">
                          <a:effectLst/>
                        </a:rPr>
                        <a:t>Entry Prompt:</a:t>
                      </a:r>
                      <a:endParaRPr lang="en-US" sz="2000" kern="1400" dirty="0">
                        <a:effectLst/>
                      </a:endParaRPr>
                    </a:p>
                    <a:p>
                      <a:pPr marL="0" marR="0">
                        <a:lnSpc>
                          <a:spcPct val="115000"/>
                        </a:lnSpc>
                        <a:spcBef>
                          <a:spcPts val="0"/>
                        </a:spcBef>
                        <a:spcAft>
                          <a:spcPts val="0"/>
                        </a:spcAft>
                      </a:pPr>
                      <a:r>
                        <a:rPr lang="en-US" sz="2000" kern="0" dirty="0">
                          <a:effectLst/>
                        </a:rPr>
                        <a:t>5%</a:t>
                      </a:r>
                      <a:endParaRPr lang="en-US" sz="2000" kern="1400" dirty="0">
                        <a:effectLst/>
                      </a:endParaRPr>
                    </a:p>
                    <a:p>
                      <a:pPr marL="0" marR="0">
                        <a:lnSpc>
                          <a:spcPct val="115000"/>
                        </a:lnSpc>
                        <a:spcBef>
                          <a:spcPts val="0"/>
                        </a:spcBef>
                        <a:spcAft>
                          <a:spcPts val="0"/>
                        </a:spcAft>
                      </a:pPr>
                      <a:r>
                        <a:rPr lang="en-US" sz="2000" kern="0" dirty="0">
                          <a:effectLst/>
                        </a:rPr>
                        <a:t> </a:t>
                      </a:r>
                      <a:endParaRPr lang="en-US" sz="2000" kern="1400" dirty="0">
                        <a:effectLst/>
                      </a:endParaRPr>
                    </a:p>
                    <a:p>
                      <a:pPr marL="0" marR="0">
                        <a:lnSpc>
                          <a:spcPct val="115000"/>
                        </a:lnSpc>
                        <a:spcBef>
                          <a:spcPts val="0"/>
                        </a:spcBef>
                        <a:spcAft>
                          <a:spcPts val="0"/>
                        </a:spcAft>
                      </a:pPr>
                      <a:r>
                        <a:rPr lang="en-US" sz="2000" kern="0" dirty="0">
                          <a:effectLst/>
                        </a:rPr>
                        <a:t>End semester prompt:</a:t>
                      </a:r>
                      <a:endParaRPr lang="en-US" sz="2000" kern="1400" dirty="0">
                        <a:effectLst/>
                      </a:endParaRPr>
                    </a:p>
                    <a:p>
                      <a:pPr marL="0" marR="0">
                        <a:lnSpc>
                          <a:spcPct val="115000"/>
                        </a:lnSpc>
                        <a:spcBef>
                          <a:spcPts val="0"/>
                        </a:spcBef>
                        <a:spcAft>
                          <a:spcPts val="0"/>
                        </a:spcAft>
                      </a:pPr>
                      <a:r>
                        <a:rPr lang="en-US" sz="2000" kern="1400" dirty="0">
                          <a:effectLst/>
                        </a:rPr>
                        <a:t>5%</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extLst>
                  <a:ext uri="{0D108BD9-81ED-4DB2-BD59-A6C34878D82A}">
                    <a16:rowId xmlns:a16="http://schemas.microsoft.com/office/drawing/2014/main" val="3325480803"/>
                  </a:ext>
                </a:extLst>
              </a:tr>
              <a:tr h="1575391">
                <a:tc>
                  <a:txBody>
                    <a:bodyPr/>
                    <a:lstStyle/>
                    <a:p>
                      <a:pPr marL="0" marR="0">
                        <a:lnSpc>
                          <a:spcPct val="115000"/>
                        </a:lnSpc>
                        <a:spcBef>
                          <a:spcPts val="0"/>
                        </a:spcBef>
                        <a:spcAft>
                          <a:spcPts val="0"/>
                        </a:spcAft>
                      </a:pPr>
                      <a:r>
                        <a:rPr lang="en-US" sz="2000" u="sng" kern="0" dirty="0">
                          <a:effectLst/>
                        </a:rPr>
                        <a:t>Interpretation &amp; Connection</a:t>
                      </a:r>
                      <a:endParaRPr lang="en-US" sz="2000" u="sng" kern="1400" dirty="0">
                        <a:effectLst/>
                      </a:endParaRPr>
                    </a:p>
                    <a:p>
                      <a:pPr marL="0" marR="0">
                        <a:lnSpc>
                          <a:spcPct val="115000"/>
                        </a:lnSpc>
                        <a:spcBef>
                          <a:spcPts val="0"/>
                        </a:spcBef>
                        <a:spcAft>
                          <a:spcPts val="0"/>
                        </a:spcAft>
                      </a:pPr>
                      <a:r>
                        <a:rPr lang="en-US" sz="2000" kern="1400" dirty="0">
                          <a:effectLst/>
                        </a:rPr>
                        <a:t>1.Apply strategies to read &amp; analyze works of poetry, fiction &amp; drama.</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nchor="ctr"/>
                </a:tc>
                <a:tc>
                  <a:txBody>
                    <a:bodyPr/>
                    <a:lstStyle/>
                    <a:p>
                      <a:pPr marL="0" marR="0">
                        <a:lnSpc>
                          <a:spcPct val="115000"/>
                        </a:lnSpc>
                        <a:spcBef>
                          <a:spcPts val="0"/>
                        </a:spcBef>
                        <a:spcAft>
                          <a:spcPts val="0"/>
                        </a:spcAft>
                      </a:pPr>
                      <a:r>
                        <a:rPr lang="en-US" sz="2000" kern="0">
                          <a:effectLst/>
                        </a:rPr>
                        <a:t>Entry Prompt:</a:t>
                      </a:r>
                      <a:endParaRPr lang="en-US" sz="2000" kern="1400">
                        <a:effectLst/>
                      </a:endParaRPr>
                    </a:p>
                    <a:p>
                      <a:pPr marL="0" marR="0">
                        <a:lnSpc>
                          <a:spcPct val="115000"/>
                        </a:lnSpc>
                        <a:spcBef>
                          <a:spcPts val="0"/>
                        </a:spcBef>
                        <a:spcAft>
                          <a:spcPts val="0"/>
                        </a:spcAft>
                      </a:pPr>
                      <a:r>
                        <a:rPr lang="en-US" sz="2000" kern="0">
                          <a:effectLst/>
                        </a:rPr>
                        <a:t>12%</a:t>
                      </a:r>
                      <a:endParaRPr lang="en-US" sz="2000" kern="1400">
                        <a:effectLst/>
                      </a:endParaRPr>
                    </a:p>
                    <a:p>
                      <a:pPr marL="0" marR="0">
                        <a:lnSpc>
                          <a:spcPct val="115000"/>
                        </a:lnSpc>
                        <a:spcBef>
                          <a:spcPts val="0"/>
                        </a:spcBef>
                        <a:spcAft>
                          <a:spcPts val="0"/>
                        </a:spcAft>
                      </a:pPr>
                      <a:r>
                        <a:rPr lang="en-US" sz="2000" kern="0">
                          <a:effectLst/>
                        </a:rPr>
                        <a:t> </a:t>
                      </a:r>
                      <a:endParaRPr lang="en-US" sz="2000" kern="1400">
                        <a:effectLst/>
                      </a:endParaRPr>
                    </a:p>
                    <a:p>
                      <a:pPr marL="0" marR="0">
                        <a:lnSpc>
                          <a:spcPct val="115000"/>
                        </a:lnSpc>
                        <a:spcBef>
                          <a:spcPts val="0"/>
                        </a:spcBef>
                        <a:spcAft>
                          <a:spcPts val="0"/>
                        </a:spcAft>
                      </a:pPr>
                      <a:r>
                        <a:rPr lang="en-US" sz="2000" kern="0">
                          <a:effectLst/>
                        </a:rPr>
                        <a:t>End of semester prompt:</a:t>
                      </a:r>
                      <a:endParaRPr lang="en-US" sz="2000" kern="1400">
                        <a:effectLst/>
                      </a:endParaRPr>
                    </a:p>
                    <a:p>
                      <a:pPr marL="0" marR="0">
                        <a:lnSpc>
                          <a:spcPct val="115000"/>
                        </a:lnSpc>
                        <a:spcBef>
                          <a:spcPts val="0"/>
                        </a:spcBef>
                        <a:spcAft>
                          <a:spcPts val="0"/>
                        </a:spcAft>
                      </a:pPr>
                      <a:r>
                        <a:rPr lang="en-US" sz="2000" kern="1400">
                          <a:effectLst/>
                        </a:rPr>
                        <a:t>45%</a:t>
                      </a:r>
                      <a:endParaRPr lang="en-US" sz="2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dirty="0">
                          <a:effectLst/>
                        </a:rPr>
                        <a:t>Entry Prompt:</a:t>
                      </a:r>
                      <a:endParaRPr lang="en-US" sz="2000" kern="1400" dirty="0">
                        <a:effectLst/>
                      </a:endParaRPr>
                    </a:p>
                    <a:p>
                      <a:pPr marL="0" marR="0">
                        <a:lnSpc>
                          <a:spcPct val="115000"/>
                        </a:lnSpc>
                        <a:spcBef>
                          <a:spcPts val="0"/>
                        </a:spcBef>
                        <a:spcAft>
                          <a:spcPts val="0"/>
                        </a:spcAft>
                      </a:pPr>
                      <a:r>
                        <a:rPr lang="en-US" sz="2000" kern="0" dirty="0">
                          <a:effectLst/>
                        </a:rPr>
                        <a:t>41%</a:t>
                      </a:r>
                      <a:endParaRPr lang="en-US" sz="2000" kern="1400" dirty="0">
                        <a:effectLst/>
                      </a:endParaRPr>
                    </a:p>
                    <a:p>
                      <a:pPr marL="0" marR="0">
                        <a:lnSpc>
                          <a:spcPct val="115000"/>
                        </a:lnSpc>
                        <a:spcBef>
                          <a:spcPts val="0"/>
                        </a:spcBef>
                        <a:spcAft>
                          <a:spcPts val="0"/>
                        </a:spcAft>
                      </a:pPr>
                      <a:r>
                        <a:rPr lang="en-US" sz="2000" kern="0" dirty="0">
                          <a:effectLst/>
                          <a:highlight>
                            <a:srgbClr val="FFFF00"/>
                          </a:highlight>
                        </a:rPr>
                        <a:t>(53% A or P)</a:t>
                      </a:r>
                      <a:endParaRPr lang="en-US" sz="2000" kern="1400" dirty="0">
                        <a:effectLst/>
                      </a:endParaRPr>
                    </a:p>
                    <a:p>
                      <a:pPr marL="0" marR="0">
                        <a:lnSpc>
                          <a:spcPct val="115000"/>
                        </a:lnSpc>
                        <a:spcBef>
                          <a:spcPts val="0"/>
                        </a:spcBef>
                        <a:spcAft>
                          <a:spcPts val="0"/>
                        </a:spcAft>
                      </a:pPr>
                      <a:r>
                        <a:rPr lang="en-US" sz="2000" kern="0" dirty="0">
                          <a:effectLst/>
                        </a:rPr>
                        <a:t>End semester prompt:</a:t>
                      </a:r>
                      <a:endParaRPr lang="en-US" sz="2000" kern="1400" dirty="0">
                        <a:effectLst/>
                      </a:endParaRPr>
                    </a:p>
                    <a:p>
                      <a:pPr marL="0" marR="0">
                        <a:lnSpc>
                          <a:spcPct val="115000"/>
                        </a:lnSpc>
                        <a:spcBef>
                          <a:spcPts val="0"/>
                        </a:spcBef>
                        <a:spcAft>
                          <a:spcPts val="0"/>
                        </a:spcAft>
                      </a:pPr>
                      <a:r>
                        <a:rPr lang="en-US" sz="2000" kern="1400" dirty="0">
                          <a:effectLst/>
                        </a:rPr>
                        <a:t>35%</a:t>
                      </a:r>
                    </a:p>
                    <a:p>
                      <a:pPr marL="0" marR="0">
                        <a:lnSpc>
                          <a:spcPct val="115000"/>
                        </a:lnSpc>
                        <a:spcBef>
                          <a:spcPts val="0"/>
                        </a:spcBef>
                        <a:spcAft>
                          <a:spcPts val="0"/>
                        </a:spcAft>
                      </a:pPr>
                      <a:r>
                        <a:rPr lang="en-US" sz="2000" kern="1400" dirty="0">
                          <a:effectLst/>
                          <a:highlight>
                            <a:srgbClr val="FFFF00"/>
                          </a:highlight>
                        </a:rPr>
                        <a:t>(80% A or P)</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dirty="0">
                          <a:effectLst/>
                        </a:rPr>
                        <a:t>Entry Prompt:</a:t>
                      </a:r>
                      <a:endParaRPr lang="en-US" sz="2000" kern="1400" dirty="0">
                        <a:effectLst/>
                      </a:endParaRPr>
                    </a:p>
                    <a:p>
                      <a:pPr marL="0" marR="0">
                        <a:lnSpc>
                          <a:spcPct val="115000"/>
                        </a:lnSpc>
                        <a:spcBef>
                          <a:spcPts val="0"/>
                        </a:spcBef>
                        <a:spcAft>
                          <a:spcPts val="0"/>
                        </a:spcAft>
                      </a:pPr>
                      <a:r>
                        <a:rPr lang="en-US" sz="2000" kern="0" dirty="0">
                          <a:effectLst/>
                        </a:rPr>
                        <a:t>42%</a:t>
                      </a:r>
                      <a:endParaRPr lang="en-US" sz="2000" kern="1400" dirty="0">
                        <a:effectLst/>
                      </a:endParaRPr>
                    </a:p>
                    <a:p>
                      <a:pPr marL="0" marR="0">
                        <a:lnSpc>
                          <a:spcPct val="115000"/>
                        </a:lnSpc>
                        <a:spcBef>
                          <a:spcPts val="0"/>
                        </a:spcBef>
                        <a:spcAft>
                          <a:spcPts val="0"/>
                        </a:spcAft>
                      </a:pPr>
                      <a:r>
                        <a:rPr lang="en-US" sz="2000" kern="0" dirty="0">
                          <a:effectLst/>
                        </a:rPr>
                        <a:t> </a:t>
                      </a:r>
                      <a:endParaRPr lang="en-US" sz="2000" kern="1400" dirty="0">
                        <a:effectLst/>
                      </a:endParaRPr>
                    </a:p>
                    <a:p>
                      <a:pPr marL="0" marR="0">
                        <a:lnSpc>
                          <a:spcPct val="115000"/>
                        </a:lnSpc>
                        <a:spcBef>
                          <a:spcPts val="0"/>
                        </a:spcBef>
                        <a:spcAft>
                          <a:spcPts val="0"/>
                        </a:spcAft>
                      </a:pPr>
                      <a:r>
                        <a:rPr lang="en-US" sz="2000" kern="0" dirty="0">
                          <a:effectLst/>
                        </a:rPr>
                        <a:t>End semester prompt:</a:t>
                      </a:r>
                      <a:endParaRPr lang="en-US" sz="2000" kern="1400" dirty="0">
                        <a:effectLst/>
                      </a:endParaRPr>
                    </a:p>
                    <a:p>
                      <a:pPr marL="0" marR="0">
                        <a:lnSpc>
                          <a:spcPct val="115000"/>
                        </a:lnSpc>
                        <a:spcBef>
                          <a:spcPts val="0"/>
                        </a:spcBef>
                        <a:spcAft>
                          <a:spcPts val="0"/>
                        </a:spcAft>
                      </a:pPr>
                      <a:r>
                        <a:rPr lang="en-US" sz="2000" kern="1400" dirty="0">
                          <a:effectLst/>
                        </a:rPr>
                        <a:t>17%</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tc>
                  <a:txBody>
                    <a:bodyPr/>
                    <a:lstStyle/>
                    <a:p>
                      <a:pPr marL="0" marR="0">
                        <a:lnSpc>
                          <a:spcPct val="115000"/>
                        </a:lnSpc>
                        <a:spcBef>
                          <a:spcPts val="0"/>
                        </a:spcBef>
                        <a:spcAft>
                          <a:spcPts val="0"/>
                        </a:spcAft>
                      </a:pPr>
                      <a:r>
                        <a:rPr lang="en-US" sz="2000" kern="0" dirty="0">
                          <a:effectLst/>
                        </a:rPr>
                        <a:t>Entry Prompt:</a:t>
                      </a:r>
                      <a:endParaRPr lang="en-US" sz="2000" kern="1400" dirty="0">
                        <a:effectLst/>
                      </a:endParaRPr>
                    </a:p>
                    <a:p>
                      <a:pPr marL="0" marR="0">
                        <a:lnSpc>
                          <a:spcPct val="115000"/>
                        </a:lnSpc>
                        <a:spcBef>
                          <a:spcPts val="0"/>
                        </a:spcBef>
                        <a:spcAft>
                          <a:spcPts val="0"/>
                        </a:spcAft>
                      </a:pPr>
                      <a:r>
                        <a:rPr lang="en-US" sz="2000" kern="0" dirty="0">
                          <a:effectLst/>
                        </a:rPr>
                        <a:t>5%</a:t>
                      </a:r>
                      <a:endParaRPr lang="en-US" sz="2000" kern="1400" dirty="0">
                        <a:effectLst/>
                      </a:endParaRPr>
                    </a:p>
                    <a:p>
                      <a:pPr marL="0" marR="0">
                        <a:lnSpc>
                          <a:spcPct val="115000"/>
                        </a:lnSpc>
                        <a:spcBef>
                          <a:spcPts val="0"/>
                        </a:spcBef>
                        <a:spcAft>
                          <a:spcPts val="0"/>
                        </a:spcAft>
                      </a:pPr>
                      <a:r>
                        <a:rPr lang="en-US" sz="2000" kern="0" dirty="0">
                          <a:effectLst/>
                        </a:rPr>
                        <a:t> </a:t>
                      </a:r>
                      <a:endParaRPr lang="en-US" sz="2000" kern="1400" dirty="0">
                        <a:effectLst/>
                      </a:endParaRPr>
                    </a:p>
                    <a:p>
                      <a:pPr marL="0" marR="0">
                        <a:lnSpc>
                          <a:spcPct val="115000"/>
                        </a:lnSpc>
                        <a:spcBef>
                          <a:spcPts val="0"/>
                        </a:spcBef>
                        <a:spcAft>
                          <a:spcPts val="0"/>
                        </a:spcAft>
                      </a:pPr>
                      <a:r>
                        <a:rPr lang="en-US" sz="2000" kern="0" dirty="0">
                          <a:effectLst/>
                        </a:rPr>
                        <a:t>End of semester prompt:</a:t>
                      </a:r>
                      <a:endParaRPr lang="en-US" sz="2000" kern="1400" dirty="0">
                        <a:effectLst/>
                      </a:endParaRPr>
                    </a:p>
                    <a:p>
                      <a:pPr marL="0" marR="0">
                        <a:lnSpc>
                          <a:spcPct val="115000"/>
                        </a:lnSpc>
                        <a:spcBef>
                          <a:spcPts val="0"/>
                        </a:spcBef>
                        <a:spcAft>
                          <a:spcPts val="0"/>
                        </a:spcAft>
                      </a:pPr>
                      <a:r>
                        <a:rPr lang="en-US" sz="2000" kern="1400" dirty="0">
                          <a:effectLst/>
                        </a:rPr>
                        <a:t>3%</a:t>
                      </a:r>
                      <a:endParaRPr lang="en-US" sz="2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36830" marB="36830"/>
                </a:tc>
                <a:extLst>
                  <a:ext uri="{0D108BD9-81ED-4DB2-BD59-A6C34878D82A}">
                    <a16:rowId xmlns:a16="http://schemas.microsoft.com/office/drawing/2014/main" val="3318052650"/>
                  </a:ext>
                </a:extLst>
              </a:tr>
            </a:tbl>
          </a:graphicData>
        </a:graphic>
      </p:graphicFrame>
    </p:spTree>
    <p:extLst>
      <p:ext uri="{BB962C8B-B14F-4D97-AF65-F5344CB8AC3E}">
        <p14:creationId xmlns:p14="http://schemas.microsoft.com/office/powerpoint/2010/main" val="1002546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TotalTime>
  <Words>1002</Words>
  <Application>Microsoft Office PowerPoint</Application>
  <PresentationFormat>Widescreen</PresentationFormat>
  <Paragraphs>198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English 112 Writing and Literature Spring 2017 Assessment Project </vt:lpstr>
      <vt:lpstr>1st week to final week comparison</vt:lpstr>
      <vt:lpstr>PowerPoint Presentation</vt:lpstr>
      <vt:lpstr>Individual student scores (3 sections)</vt:lpstr>
      <vt:lpstr>Notes</vt:lpstr>
      <vt:lpstr>Observations and conclusions</vt:lpstr>
      <vt:lpstr>How many students showed improvement in their scores?   </vt:lpstr>
      <vt:lpstr>Low (“developing”) scores</vt:lpstr>
      <vt:lpstr>Aggregate Rubric Tally  (based on 108 rubrics January; 66 rubrics in May)</vt:lpstr>
      <vt:lpstr>Closing the loop</vt:lpstr>
    </vt:vector>
  </TitlesOfParts>
  <Company>yccc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112 Writing and Literature Spring 2017 Assessment Project</dc:title>
  <dc:creator>Dianne Fallon</dc:creator>
  <cp:lastModifiedBy>Dianne Fallon</cp:lastModifiedBy>
  <cp:revision>7</cp:revision>
  <dcterms:created xsi:type="dcterms:W3CDTF">2018-01-09T17:21:21Z</dcterms:created>
  <dcterms:modified xsi:type="dcterms:W3CDTF">2018-02-06T16:57:15Z</dcterms:modified>
</cp:coreProperties>
</file>