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471"/>
    <a:srgbClr val="006C69"/>
    <a:srgbClr val="00918E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55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7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9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7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15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3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9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9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8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4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EB5E7-E392-47B3-9197-547D6D775AC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B7FCD-BEAE-4546-8BDE-955F19D47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1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543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Strategic Planning Committee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Review of New Strategic Goals and formative community and committee input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57200"/>
            <a:ext cx="2881489" cy="288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7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Who Are We?</a:t>
            </a:r>
            <a:endParaRPr lang="en-US" sz="4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44439"/>
              </p:ext>
            </p:extLst>
          </p:nvPr>
        </p:nvGraphicFramePr>
        <p:xfrm>
          <a:off x="533400" y="1210174"/>
          <a:ext cx="8077200" cy="5266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8400"/>
                <a:gridCol w="5638800"/>
              </a:tblGrid>
              <a:tr h="49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Name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Documented Position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726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Angela Nadeau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Academic Affairs representative, appointed by the Vice President/Dean of Academic Affairs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726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Dana Petersen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Finance representative, appointed by the Dean of Finance</a:t>
                      </a:r>
                      <a:endParaRPr lang="en-US" sz="16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726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Brittany Heaward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 indent="-1143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Student Affairs representative, appointed by the Dean of Students 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538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Nicholas </a:t>
                      </a:r>
                      <a:r>
                        <a:rPr lang="en-US" sz="2000" dirty="0" smtClean="0">
                          <a:effectLst/>
                        </a:rPr>
                        <a:t>Gill (Chair)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Associate Dean of Institutional Research and Planning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49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Tami Gower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Faculty Representative</a:t>
                      </a:r>
                      <a:endParaRPr lang="en-US" sz="16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492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Maria Niswonger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>
                          <a:effectLst/>
                        </a:rPr>
                        <a:t>Faculty Representative</a:t>
                      </a:r>
                      <a:endParaRPr lang="en-US" sz="16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5575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Audrey Gup-Mathews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Staff-selected Representative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  <a:tr h="5155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Jason </a:t>
                      </a:r>
                      <a:r>
                        <a:rPr lang="en-US" sz="2000" dirty="0">
                          <a:effectLst/>
                        </a:rPr>
                        <a:t>Goldstein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>
                          <a:effectLst/>
                        </a:rPr>
                        <a:t>Appointed Note Taker</a:t>
                      </a:r>
                      <a:endParaRPr lang="en-US" sz="1600" baseline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9" marR="41529" marT="0" marB="0" anchor="ctr"/>
                </a:tc>
              </a:tr>
            </a:tbl>
          </a:graphicData>
        </a:graphic>
      </p:graphicFrame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0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What We Had from Council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10200" cy="2057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Mission Statement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Vision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>
                <a:solidFill>
                  <a:schemeClr val="bg1"/>
                </a:solidFill>
              </a:rPr>
              <a:t>  Core Values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4572000"/>
            <a:ext cx="8610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alibri" panose="020F0502020204030204" pitchFamily="34" charset="0"/>
              <a:buChar char="X"/>
            </a:pPr>
            <a:r>
              <a:rPr lang="en-US" sz="3600" b="1" dirty="0" smtClean="0">
                <a:solidFill>
                  <a:schemeClr val="bg1"/>
                </a:solidFill>
              </a:rPr>
              <a:t>  No Strategic Goals  </a:t>
            </a:r>
            <a:r>
              <a:rPr lang="en-US" sz="2400" b="1" dirty="0" smtClean="0">
                <a:solidFill>
                  <a:schemeClr val="bg1"/>
                </a:solidFill>
              </a:rPr>
              <a:t>(We had 8 Directions </a:t>
            </a:r>
            <a:r>
              <a:rPr lang="en-US" sz="2400" b="1" dirty="0">
                <a:solidFill>
                  <a:schemeClr val="bg1"/>
                </a:solidFill>
              </a:rPr>
              <a:t>&amp;</a:t>
            </a:r>
            <a:r>
              <a:rPr lang="en-US" sz="2400" b="1" dirty="0" smtClean="0">
                <a:solidFill>
                  <a:schemeClr val="bg1"/>
                </a:solidFill>
              </a:rPr>
              <a:t> Actions)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38325"/>
            <a:ext cx="3306424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87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YCCC’s Strategic Direction &amp; Actions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953000"/>
          </a:xfrm>
        </p:spPr>
        <p:txBody>
          <a:bodyPr>
            <a:normAutofit fontScale="62500" lnSpcReduction="20000"/>
          </a:bodyPr>
          <a:lstStyle/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Pursue educational excellence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Promote student success and engagement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Promote enrollment growth and access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Expand career and workforce development programs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Ensure resource stewardship and financial stability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Develop appropriate technology to support growth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Develop campus physical environment to support growth</a:t>
            </a:r>
          </a:p>
          <a:p>
            <a:pPr marL="742950" indent="-742950">
              <a:lnSpc>
                <a:spcPct val="170000"/>
              </a:lnSpc>
              <a:buFont typeface="+mj-lt"/>
              <a:buAutoNum type="arabicPeriod"/>
            </a:pPr>
            <a:r>
              <a:rPr lang="en-US" sz="3600" b="1" dirty="0">
                <a:solidFill>
                  <a:schemeClr val="bg1"/>
                </a:solidFill>
              </a:rPr>
              <a:t>Promote community outreach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2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4962"/>
            <a:ext cx="8534400" cy="808038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So What Did We Do?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87500"/>
            <a:ext cx="8472780" cy="488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99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4962"/>
            <a:ext cx="8534400" cy="1798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Goal 1</a:t>
            </a:r>
            <a:r>
              <a:rPr lang="en-US" sz="3300" b="1" dirty="0" smtClean="0">
                <a:solidFill>
                  <a:schemeClr val="bg1"/>
                </a:solidFill>
              </a:rPr>
              <a:t/>
            </a:r>
            <a:br>
              <a:rPr lang="en-US" sz="3300" b="1" dirty="0" smtClean="0">
                <a:solidFill>
                  <a:schemeClr val="bg1"/>
                </a:solidFill>
              </a:rPr>
            </a:br>
            <a:r>
              <a:rPr lang="en-US" sz="3300" b="1" dirty="0" smtClean="0">
                <a:solidFill>
                  <a:schemeClr val="bg1"/>
                </a:solidFill>
              </a:rPr>
              <a:t>Pursue </a:t>
            </a:r>
            <a:r>
              <a:rPr lang="en-US" sz="3300" b="1" dirty="0">
                <a:solidFill>
                  <a:schemeClr val="bg1"/>
                </a:solidFill>
              </a:rPr>
              <a:t>educational excellence by promoting and measuring student success in all </a:t>
            </a:r>
            <a:r>
              <a:rPr lang="en-US" sz="3300" b="1" dirty="0" smtClean="0">
                <a:solidFill>
                  <a:schemeClr val="bg1"/>
                </a:solidFill>
              </a:rPr>
              <a:t>forms</a:t>
            </a:r>
            <a:r>
              <a:rPr lang="en-US" dirty="0"/>
              <a:t/>
            </a:r>
            <a:br>
              <a:rPr lang="en-US" dirty="0"/>
            </a:b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0"/>
            <a:ext cx="8991600" cy="394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2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4962"/>
            <a:ext cx="8534400" cy="1798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Goal 2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300" b="1" dirty="0">
                <a:solidFill>
                  <a:schemeClr val="bg1"/>
                </a:solidFill>
              </a:rPr>
              <a:t>Enhance collaboration and strengthen connections to meet community </a:t>
            </a:r>
            <a:r>
              <a:rPr lang="en-US" sz="3300" b="1" dirty="0" smtClean="0">
                <a:solidFill>
                  <a:schemeClr val="bg1"/>
                </a:solidFill>
              </a:rPr>
              <a:t>needs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95600"/>
            <a:ext cx="85344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5700" b="1" dirty="0" smtClean="0">
                <a:solidFill>
                  <a:schemeClr val="bg1"/>
                </a:solidFill>
              </a:rPr>
              <a:t>Goal 3</a:t>
            </a:r>
          </a:p>
          <a:p>
            <a:r>
              <a:rPr lang="en-US" sz="4300" b="1" dirty="0">
                <a:solidFill>
                  <a:schemeClr val="bg1"/>
                </a:solidFill>
              </a:rPr>
              <a:t>Maintain and advance our technological and physical infrastructures to meet the needs of the college </a:t>
            </a:r>
            <a:r>
              <a:rPr lang="en-US" sz="4300" b="1" dirty="0" smtClean="0">
                <a:solidFill>
                  <a:schemeClr val="bg1"/>
                </a:solidFill>
              </a:rPr>
              <a:t>community</a:t>
            </a:r>
            <a:endParaRPr lang="en-US" sz="43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2" y="1752600"/>
            <a:ext cx="8945078" cy="1417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1" y="5181600"/>
            <a:ext cx="8944277" cy="1421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218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68362"/>
            <a:ext cx="8534400" cy="1798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Goal 4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300" b="1" dirty="0">
                <a:solidFill>
                  <a:schemeClr val="bg1"/>
                </a:solidFill>
              </a:rPr>
              <a:t>Continually assess and improve accountability and resource stewardship focused on efficiency </a:t>
            </a:r>
            <a:r>
              <a:rPr lang="en-US" sz="3300" b="1" dirty="0" smtClean="0">
                <a:solidFill>
                  <a:schemeClr val="bg1"/>
                </a:solidFill>
              </a:rPr>
              <a:t>and effectiveness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pla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657600"/>
            <a:ext cx="85344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4300" b="1" dirty="0" smtClean="0">
                <a:solidFill>
                  <a:schemeClr val="bg1"/>
                </a:solidFill>
              </a:rPr>
              <a:t>Goal 5</a:t>
            </a:r>
          </a:p>
          <a:p>
            <a:r>
              <a:rPr lang="en-US" sz="3500" b="1" dirty="0">
                <a:solidFill>
                  <a:schemeClr val="bg1"/>
                </a:solidFill>
              </a:rPr>
              <a:t>Foster innovation by investing in and empowering our </a:t>
            </a:r>
            <a:r>
              <a:rPr lang="en-US" sz="3500" b="1" dirty="0" smtClean="0">
                <a:solidFill>
                  <a:schemeClr val="bg1"/>
                </a:solidFill>
              </a:rPr>
              <a:t>employees</a:t>
            </a:r>
            <a:endParaRPr lang="en-US" sz="3500" dirty="0">
              <a:solidFill>
                <a:schemeClr val="bg1"/>
              </a:solidFill>
            </a:endParaRPr>
          </a:p>
          <a:p>
            <a:endParaRPr lang="en-US" sz="5700" b="1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286000"/>
            <a:ext cx="9035187" cy="151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5334522"/>
            <a:ext cx="9035187" cy="137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80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Questions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40416"/>
            <a:ext cx="3886200" cy="3555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33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167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Strategic Planning Committee</vt:lpstr>
      <vt:lpstr>Who Are We?</vt:lpstr>
      <vt:lpstr>What We Had from Council</vt:lpstr>
      <vt:lpstr>YCCC’s Strategic Direction &amp; Actions</vt:lpstr>
      <vt:lpstr>So What Did We Do?</vt:lpstr>
      <vt:lpstr>Goal 1 Pursue educational excellence by promoting and measuring student success in all forms </vt:lpstr>
      <vt:lpstr> Goal 2 Enhance collaboration and strengthen connections to meet community needs  </vt:lpstr>
      <vt:lpstr> Goal 4 Continually assess and improve accountability and resource stewardship focused on efficiency and effectiveness   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Committee</dc:title>
  <dc:creator>Nicholas Gill</dc:creator>
  <cp:lastModifiedBy>Nicholas Gill</cp:lastModifiedBy>
  <cp:revision>17</cp:revision>
  <cp:lastPrinted>2016-04-04T14:53:06Z</cp:lastPrinted>
  <dcterms:created xsi:type="dcterms:W3CDTF">2016-03-31T18:24:13Z</dcterms:created>
  <dcterms:modified xsi:type="dcterms:W3CDTF">2016-04-05T16:01:48Z</dcterms:modified>
</cp:coreProperties>
</file>