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0" r:id="rId2"/>
  </p:sldMasterIdLst>
  <p:sldIdLst>
    <p:sldId id="256" r:id="rId3"/>
    <p:sldId id="257" r:id="rId4"/>
    <p:sldId id="258" r:id="rId5"/>
    <p:sldId id="259" r:id="rId6"/>
    <p:sldId id="267" r:id="rId7"/>
    <p:sldId id="265" r:id="rId8"/>
    <p:sldId id="266" r:id="rId9"/>
    <p:sldId id="260" r:id="rId10"/>
    <p:sldId id="261" r:id="rId11"/>
    <p:sldId id="263" r:id="rId12"/>
    <p:sldId id="268" r:id="rId13"/>
    <p:sldId id="272" r:id="rId14"/>
    <p:sldId id="269" r:id="rId15"/>
    <p:sldId id="274" r:id="rId16"/>
    <p:sldId id="278" r:id="rId17"/>
    <p:sldId id="279" r:id="rId18"/>
    <p:sldId id="271" r:id="rId19"/>
    <p:sldId id="275" r:id="rId20"/>
    <p:sldId id="276" r:id="rId21"/>
    <p:sldId id="277" r:id="rId22"/>
    <p:sldId id="270" r:id="rId23"/>
    <p:sldId id="28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1" d="100"/>
          <a:sy n="91" d="100"/>
        </p:scale>
        <p:origin x="53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12/14/2017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2297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647F38-B617-4D2F-AE0A-013F0C4D2C57}" type="datetimeFigureOut">
              <a:rPr lang="en-US" smtClean="0"/>
              <a:t>12/14/2017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4125171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30808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BFA754-D5C3-4E66-96A6-867B257F58DC}" type="datetimeFigureOut">
              <a:rPr lang="en-US" smtClean="0"/>
              <a:t>12/14/2017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31713563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12/14/2017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08491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12/14/2017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2430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67362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896023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798408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610994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887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12/14/2017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12/14/2017</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1650320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my.yccc.edu/ICS/Campus_Services/Governance/Assessment_Committee.jnz"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Institutional Learning Outcomes Assessment </a:t>
            </a:r>
            <a:endParaRPr lang="en-US" dirty="0"/>
          </a:p>
        </p:txBody>
      </p:sp>
      <p:sp>
        <p:nvSpPr>
          <p:cNvPr id="3" name="Subtitle 2"/>
          <p:cNvSpPr>
            <a:spLocks noGrp="1"/>
          </p:cNvSpPr>
          <p:nvPr>
            <p:ph type="subTitle" idx="1"/>
          </p:nvPr>
        </p:nvSpPr>
        <p:spPr/>
        <p:txBody>
          <a:bodyPr/>
          <a:lstStyle/>
          <a:p>
            <a:r>
              <a:rPr lang="en-US" dirty="0" smtClean="0"/>
              <a:t>York County Community College</a:t>
            </a:r>
            <a:endParaRPr lang="en-US" dirty="0"/>
          </a:p>
        </p:txBody>
      </p:sp>
    </p:spTree>
    <p:extLst>
      <p:ext uri="{BB962C8B-B14F-4D97-AF65-F5344CB8AC3E}">
        <p14:creationId xmlns:p14="http://schemas.microsoft.com/office/powerpoint/2010/main" val="14746710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a:t>
            </a:r>
            <a:endParaRPr lang="en-US" dirty="0"/>
          </a:p>
        </p:txBody>
      </p:sp>
      <p:sp>
        <p:nvSpPr>
          <p:cNvPr id="3" name="Content Placeholder 2"/>
          <p:cNvSpPr>
            <a:spLocks noGrp="1"/>
          </p:cNvSpPr>
          <p:nvPr>
            <p:ph idx="1"/>
          </p:nvPr>
        </p:nvSpPr>
        <p:spPr/>
        <p:txBody>
          <a:bodyPr/>
          <a:lstStyle/>
          <a:p>
            <a:r>
              <a:rPr lang="en-US" dirty="0" smtClean="0"/>
              <a:t>Instructors teaching 200 level courses during the Spring 2016 semester were asked to provide papers related to an assignment that was research oriented (</a:t>
            </a:r>
            <a:r>
              <a:rPr lang="en-US" dirty="0" err="1" smtClean="0"/>
              <a:t>ie</a:t>
            </a:r>
            <a:r>
              <a:rPr lang="en-US" dirty="0" smtClean="0"/>
              <a:t>. used sources and citations).</a:t>
            </a:r>
          </a:p>
          <a:p>
            <a:r>
              <a:rPr lang="en-US" dirty="0" smtClean="0"/>
              <a:t>Instructors who were willing to participate in this project chose 2-5 random papers to submit.</a:t>
            </a:r>
          </a:p>
          <a:p>
            <a:r>
              <a:rPr lang="en-US" dirty="0" smtClean="0"/>
              <a:t>Thirty seven papers were collected from a range of disciplines including: business, education, humanities, English and social sciences.</a:t>
            </a:r>
            <a:endParaRPr lang="en-US" dirty="0"/>
          </a:p>
        </p:txBody>
      </p:sp>
    </p:spTree>
    <p:extLst>
      <p:ext uri="{BB962C8B-B14F-4D97-AF65-F5344CB8AC3E}">
        <p14:creationId xmlns:p14="http://schemas.microsoft.com/office/powerpoint/2010/main" val="31190207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p:txBody>
          <a:bodyPr/>
          <a:lstStyle/>
          <a:p>
            <a:r>
              <a:rPr lang="en-US" b="1" dirty="0" smtClean="0"/>
              <a:t>One set of artifacts </a:t>
            </a:r>
            <a:r>
              <a:rPr lang="en-US" dirty="0" smtClean="0"/>
              <a:t>can be utilized to assess several learning outcomes.</a:t>
            </a:r>
          </a:p>
          <a:p>
            <a:r>
              <a:rPr lang="en-US" b="1" dirty="0" smtClean="0"/>
              <a:t>(BUT): Quantitative analysis </a:t>
            </a:r>
            <a:r>
              <a:rPr lang="en-US" dirty="0" smtClean="0"/>
              <a:t>challenging to the assess without the “right” assignment. Need to gather samples that specifically address this rubric.</a:t>
            </a:r>
          </a:p>
          <a:p>
            <a:r>
              <a:rPr lang="en-US" b="1" dirty="0" smtClean="0"/>
              <a:t>Norming</a:t>
            </a:r>
            <a:r>
              <a:rPr lang="en-US" dirty="0" smtClean="0"/>
              <a:t> is a useful process to start a conversation, but not a scientific method of reaching consensus.</a:t>
            </a:r>
          </a:p>
          <a:p>
            <a:r>
              <a:rPr lang="en-US" dirty="0" smtClean="0"/>
              <a:t>In the end, this remains a somewhat </a:t>
            </a:r>
            <a:r>
              <a:rPr lang="en-US" b="1" dirty="0" smtClean="0"/>
              <a:t>subjective process </a:t>
            </a:r>
            <a:r>
              <a:rPr lang="en-US" dirty="0" smtClean="0"/>
              <a:t>(e.g. sources &amp; evidence) </a:t>
            </a:r>
          </a:p>
          <a:p>
            <a:endParaRPr lang="en-US" dirty="0"/>
          </a:p>
        </p:txBody>
      </p:sp>
    </p:spTree>
    <p:extLst>
      <p:ext uri="{BB962C8B-B14F-4D97-AF65-F5344CB8AC3E}">
        <p14:creationId xmlns:p14="http://schemas.microsoft.com/office/powerpoint/2010/main" val="24848718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pic>
        <p:nvPicPr>
          <p:cNvPr id="7" name="Picture 6" descr="assessment fu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999" y="0"/>
            <a:ext cx="8930297" cy="6857999"/>
          </a:xfrm>
          <a:prstGeom prst="rect">
            <a:avLst/>
          </a:prstGeom>
        </p:spPr>
      </p:pic>
    </p:spTree>
    <p:extLst>
      <p:ext uri="{BB962C8B-B14F-4D97-AF65-F5344CB8AC3E}">
        <p14:creationId xmlns:p14="http://schemas.microsoft.com/office/powerpoint/2010/main" val="30693546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Two sets of data:</a:t>
            </a:r>
          </a:p>
          <a:p>
            <a:pPr marL="0" indent="0">
              <a:buNone/>
            </a:pPr>
            <a:r>
              <a:rPr lang="en-US" dirty="0" smtClean="0"/>
              <a:t>	1. </a:t>
            </a:r>
            <a:r>
              <a:rPr lang="en-US" b="1" dirty="0" smtClean="0"/>
              <a:t>Rubric category scores: </a:t>
            </a:r>
            <a:r>
              <a:rPr lang="en-US" dirty="0" smtClean="0"/>
              <a:t>the aggregate total of all rubric areas scored by 	committee members.</a:t>
            </a:r>
          </a:p>
          <a:p>
            <a:pPr marL="0" indent="0">
              <a:buNone/>
            </a:pPr>
            <a:r>
              <a:rPr lang="en-US" dirty="0"/>
              <a:t>	</a:t>
            </a:r>
            <a:r>
              <a:rPr lang="en-US" dirty="0" smtClean="0"/>
              <a:t>2. </a:t>
            </a:r>
            <a:r>
              <a:rPr lang="en-US" b="1" dirty="0" smtClean="0"/>
              <a:t>Rubric averages </a:t>
            </a:r>
            <a:r>
              <a:rPr lang="en-US" dirty="0" smtClean="0"/>
              <a:t>for each paper: the “average” total rubric score for	 	each artifact (student paper).</a:t>
            </a:r>
            <a:endParaRPr lang="en-US" dirty="0"/>
          </a:p>
        </p:txBody>
      </p:sp>
    </p:spTree>
    <p:extLst>
      <p:ext uri="{BB962C8B-B14F-4D97-AF65-F5344CB8AC3E}">
        <p14:creationId xmlns:p14="http://schemas.microsoft.com/office/powerpoint/2010/main" val="2700313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131225"/>
          </a:xfrm>
        </p:spPr>
        <p:txBody>
          <a:bodyPr/>
          <a:lstStyle/>
          <a:p>
            <a:r>
              <a:rPr lang="en-US" dirty="0" smtClean="0"/>
              <a:t>So how did they do?</a:t>
            </a:r>
            <a:endParaRPr lang="en-US" dirty="0"/>
          </a:p>
        </p:txBody>
      </p:sp>
      <p:sp>
        <p:nvSpPr>
          <p:cNvPr id="3" name="Content Placeholder 2"/>
          <p:cNvSpPr>
            <a:spLocks noGrp="1"/>
          </p:cNvSpPr>
          <p:nvPr>
            <p:ph idx="1"/>
          </p:nvPr>
        </p:nvSpPr>
        <p:spPr>
          <a:xfrm>
            <a:off x="1295401" y="2452822"/>
            <a:ext cx="9601196" cy="3668626"/>
          </a:xfrm>
        </p:spPr>
        <p:txBody>
          <a:bodyPr>
            <a:normAutofit/>
          </a:bodyPr>
          <a:lstStyle/>
          <a:p>
            <a:pPr marL="0" indent="0" algn="ctr">
              <a:buNone/>
            </a:pPr>
            <a:r>
              <a:rPr lang="en-US" b="1" dirty="0" smtClean="0"/>
              <a:t>Communication rubrics scored per paper</a:t>
            </a:r>
          </a:p>
          <a:p>
            <a:pPr marL="0" indent="0">
              <a:buNone/>
            </a:pPr>
            <a:r>
              <a:rPr lang="en-US" dirty="0"/>
              <a:t>Exemplary scores (15-16</a:t>
            </a:r>
            <a:r>
              <a:rPr lang="en-US" dirty="0" smtClean="0"/>
              <a:t>):    	3% (1 paper)</a:t>
            </a:r>
          </a:p>
          <a:p>
            <a:pPr marL="0" indent="0">
              <a:buNone/>
            </a:pPr>
            <a:r>
              <a:rPr lang="en-US" dirty="0" smtClean="0"/>
              <a:t>Acceptable </a:t>
            </a:r>
            <a:r>
              <a:rPr lang="en-US" dirty="0"/>
              <a:t>scores (12-14</a:t>
            </a:r>
            <a:r>
              <a:rPr lang="en-US" dirty="0" smtClean="0"/>
              <a:t>):		31% (11 papers)	</a:t>
            </a:r>
          </a:p>
          <a:p>
            <a:pPr marL="0" indent="0">
              <a:buNone/>
            </a:pPr>
            <a:r>
              <a:rPr lang="en-US" dirty="0" smtClean="0"/>
              <a:t>Developing </a:t>
            </a:r>
            <a:r>
              <a:rPr lang="en-US" dirty="0"/>
              <a:t>Scores (8-11) </a:t>
            </a:r>
            <a:r>
              <a:rPr lang="en-US" dirty="0" smtClean="0"/>
              <a:t>		66% (23 papers)</a:t>
            </a:r>
          </a:p>
          <a:p>
            <a:pPr marL="0" indent="0">
              <a:buNone/>
            </a:pPr>
            <a:r>
              <a:rPr lang="en-US" dirty="0" smtClean="0"/>
              <a:t>Ineffective </a:t>
            </a:r>
            <a:r>
              <a:rPr lang="en-US" dirty="0"/>
              <a:t>(4-7) </a:t>
            </a:r>
            <a:r>
              <a:rPr lang="en-US" dirty="0" smtClean="0"/>
              <a:t>				0%</a:t>
            </a:r>
          </a:p>
          <a:p>
            <a:pPr marL="0" indent="0">
              <a:buNone/>
            </a:pPr>
            <a:r>
              <a:rPr lang="en-US" dirty="0" smtClean="0"/>
              <a:t>The mode score:  10+</a:t>
            </a:r>
          </a:p>
          <a:p>
            <a:pPr marL="0" indent="0">
              <a:buNone/>
            </a:pPr>
            <a:r>
              <a:rPr lang="en-US" b="1" dirty="0" smtClean="0"/>
              <a:t>What do these paper scores show?  Next up, rubric aggregate scores</a:t>
            </a:r>
            <a:r>
              <a:rPr lang="mr-IN" b="1" dirty="0" smtClean="0"/>
              <a:t>…</a:t>
            </a:r>
            <a:endParaRPr lang="en-US" b="1" dirty="0"/>
          </a:p>
        </p:txBody>
      </p:sp>
    </p:spTree>
    <p:extLst>
      <p:ext uri="{BB962C8B-B14F-4D97-AF65-F5344CB8AC3E}">
        <p14:creationId xmlns:p14="http://schemas.microsoft.com/office/powerpoint/2010/main" val="8006607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3374382738"/>
              </p:ext>
            </p:extLst>
          </p:nvPr>
        </p:nvGraphicFramePr>
        <p:xfrm>
          <a:off x="1454150" y="562861"/>
          <a:ext cx="9283700" cy="5753100"/>
        </p:xfrm>
        <a:graphic>
          <a:graphicData uri="http://schemas.openxmlformats.org/presentationml/2006/ole">
            <mc:AlternateContent xmlns:mc="http://schemas.openxmlformats.org/markup-compatibility/2006">
              <mc:Choice xmlns:v="urn:schemas-microsoft-com:vml" Requires="v">
                <p:oleObj spid="_x0000_s2059" name="Document" r:id="rId3" imgW="9283700" imgH="5753100" progId="Word.Document.12">
                  <p:embed/>
                </p:oleObj>
              </mc:Choice>
              <mc:Fallback>
                <p:oleObj name="Document" r:id="rId3" imgW="9283700" imgH="5753100" progId="Word.Document.12">
                  <p:embed/>
                  <p:pic>
                    <p:nvPicPr>
                      <p:cNvPr id="0" name=""/>
                      <p:cNvPicPr/>
                      <p:nvPr/>
                    </p:nvPicPr>
                    <p:blipFill>
                      <a:blip r:embed="rId4"/>
                      <a:stretch>
                        <a:fillRect/>
                      </a:stretch>
                    </p:blipFill>
                    <p:spPr>
                      <a:xfrm>
                        <a:off x="1454150" y="562861"/>
                        <a:ext cx="9283700" cy="5753100"/>
                      </a:xfrm>
                      <a:prstGeom prst="rect">
                        <a:avLst/>
                      </a:prstGeom>
                    </p:spPr>
                  </p:pic>
                </p:oleObj>
              </mc:Fallback>
            </mc:AlternateContent>
          </a:graphicData>
        </a:graphic>
      </p:graphicFrame>
    </p:spTree>
    <p:extLst>
      <p:ext uri="{BB962C8B-B14F-4D97-AF65-F5344CB8AC3E}">
        <p14:creationId xmlns:p14="http://schemas.microsoft.com/office/powerpoint/2010/main" val="9698229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131225"/>
          </a:xfrm>
        </p:spPr>
        <p:txBody>
          <a:bodyPr/>
          <a:lstStyle/>
          <a:p>
            <a:r>
              <a:rPr lang="en-US" dirty="0" smtClean="0"/>
              <a:t>So how did they do?</a:t>
            </a:r>
            <a:endParaRPr lang="en-US" dirty="0"/>
          </a:p>
        </p:txBody>
      </p:sp>
      <p:sp>
        <p:nvSpPr>
          <p:cNvPr id="3" name="Content Placeholder 2"/>
          <p:cNvSpPr>
            <a:spLocks noGrp="1"/>
          </p:cNvSpPr>
          <p:nvPr>
            <p:ph idx="1"/>
          </p:nvPr>
        </p:nvSpPr>
        <p:spPr>
          <a:xfrm>
            <a:off x="1295401" y="2452822"/>
            <a:ext cx="9601196" cy="3668626"/>
          </a:xfrm>
        </p:spPr>
        <p:txBody>
          <a:bodyPr>
            <a:normAutofit/>
          </a:bodyPr>
          <a:lstStyle/>
          <a:p>
            <a:pPr marL="0" indent="0" algn="ctr">
              <a:buNone/>
            </a:pPr>
            <a:r>
              <a:rPr lang="en-US" b="1" dirty="0" smtClean="0"/>
              <a:t>Information Literacy rubrics scored per paper</a:t>
            </a:r>
          </a:p>
          <a:p>
            <a:pPr marL="0" indent="0">
              <a:buNone/>
            </a:pPr>
            <a:r>
              <a:rPr lang="en-US" dirty="0"/>
              <a:t>Exemplary (15-16</a:t>
            </a:r>
            <a:r>
              <a:rPr lang="en-US" dirty="0" smtClean="0"/>
              <a:t>):				3% (1 paper)</a:t>
            </a:r>
          </a:p>
          <a:p>
            <a:pPr marL="0" indent="0">
              <a:buNone/>
            </a:pPr>
            <a:r>
              <a:rPr lang="en-US" dirty="0" smtClean="0"/>
              <a:t>Acceptable </a:t>
            </a:r>
            <a:r>
              <a:rPr lang="en-US" dirty="0"/>
              <a:t>scores (12-14</a:t>
            </a:r>
            <a:r>
              <a:rPr lang="en-US" dirty="0" smtClean="0"/>
              <a:t>):		23% (8 papers)</a:t>
            </a:r>
          </a:p>
          <a:p>
            <a:pPr marL="0" indent="0">
              <a:buNone/>
            </a:pPr>
            <a:r>
              <a:rPr lang="en-US" dirty="0" smtClean="0"/>
              <a:t>Developing </a:t>
            </a:r>
            <a:r>
              <a:rPr lang="en-US" dirty="0"/>
              <a:t>scores (8-11</a:t>
            </a:r>
            <a:r>
              <a:rPr lang="en-US" dirty="0" smtClean="0"/>
              <a:t>): 		63% (22 papers)</a:t>
            </a:r>
          </a:p>
          <a:p>
            <a:pPr marL="0" indent="0">
              <a:buNone/>
            </a:pPr>
            <a:r>
              <a:rPr lang="en-US" dirty="0" smtClean="0"/>
              <a:t>Ineffective </a:t>
            </a:r>
            <a:r>
              <a:rPr lang="en-US" dirty="0"/>
              <a:t>(4-7</a:t>
            </a:r>
            <a:r>
              <a:rPr lang="en-US" dirty="0" smtClean="0"/>
              <a:t>): 				11% (4 papers)</a:t>
            </a:r>
          </a:p>
          <a:p>
            <a:pPr marL="0" indent="0">
              <a:buNone/>
            </a:pPr>
            <a:r>
              <a:rPr lang="en-US" dirty="0" smtClean="0"/>
              <a:t>The mode score:  11+</a:t>
            </a:r>
          </a:p>
          <a:p>
            <a:pPr marL="0" indent="0">
              <a:buNone/>
            </a:pPr>
            <a:r>
              <a:rPr lang="en-US" b="1" dirty="0" smtClean="0"/>
              <a:t>What? </a:t>
            </a:r>
            <a:r>
              <a:rPr lang="en-US" dirty="0" smtClean="0"/>
              <a:t>Only 26% of students have acceptable info literacy skills???</a:t>
            </a:r>
          </a:p>
        </p:txBody>
      </p:sp>
    </p:spTree>
    <p:extLst>
      <p:ext uri="{BB962C8B-B14F-4D97-AF65-F5344CB8AC3E}">
        <p14:creationId xmlns:p14="http://schemas.microsoft.com/office/powerpoint/2010/main" val="4776538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984431" y="3223559"/>
            <a:ext cx="223138" cy="410882"/>
          </a:xfrm>
          <a:prstGeom prst="rect">
            <a:avLst/>
          </a:prstGeom>
        </p:spPr>
        <p:txBody>
          <a:bodyPr wrap="none">
            <a:spAutoFit/>
          </a:bodyPr>
          <a:lstStyle/>
          <a:p>
            <a:pPr>
              <a:lnSpc>
                <a:spcPct val="115000"/>
              </a:lnSpc>
            </a:pPr>
            <a:r>
              <a:rPr lang="en-US" baseline="30000" dirty="0"/>
              <a: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785026361"/>
              </p:ext>
            </p:extLst>
          </p:nvPr>
        </p:nvGraphicFramePr>
        <p:xfrm>
          <a:off x="1899018" y="759464"/>
          <a:ext cx="9209475" cy="5548045"/>
        </p:xfrm>
        <a:graphic>
          <a:graphicData uri="http://schemas.openxmlformats.org/presentationml/2006/ole">
            <mc:AlternateContent xmlns:mc="http://schemas.openxmlformats.org/markup-compatibility/2006">
              <mc:Choice xmlns:v="urn:schemas-microsoft-com:vml" Requires="v">
                <p:oleObj spid="_x0000_s1045" name="Document" r:id="rId3" imgW="8369300" imgH="5041900" progId="Word.Document.12">
                  <p:embed/>
                </p:oleObj>
              </mc:Choice>
              <mc:Fallback>
                <p:oleObj name="Document" r:id="rId3" imgW="8369300" imgH="5041900" progId="Word.Document.12">
                  <p:embed/>
                  <p:pic>
                    <p:nvPicPr>
                      <p:cNvPr id="0" name=""/>
                      <p:cNvPicPr/>
                      <p:nvPr/>
                    </p:nvPicPr>
                    <p:blipFill>
                      <a:blip r:embed="rId4"/>
                      <a:stretch>
                        <a:fillRect/>
                      </a:stretch>
                    </p:blipFill>
                    <p:spPr>
                      <a:xfrm>
                        <a:off x="1899018" y="759464"/>
                        <a:ext cx="9209475" cy="5548045"/>
                      </a:xfrm>
                      <a:prstGeom prst="rect">
                        <a:avLst/>
                      </a:prstGeom>
                    </p:spPr>
                  </p:pic>
                </p:oleObj>
              </mc:Fallback>
            </mc:AlternateContent>
          </a:graphicData>
        </a:graphic>
      </p:graphicFrame>
    </p:spTree>
    <p:extLst>
      <p:ext uri="{BB962C8B-B14F-4D97-AF65-F5344CB8AC3E}">
        <p14:creationId xmlns:p14="http://schemas.microsoft.com/office/powerpoint/2010/main" val="486949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Student learning: How does it add up?</a:t>
            </a:r>
            <a:endParaRPr lang="en-US" dirty="0"/>
          </a:p>
        </p:txBody>
      </p:sp>
      <p:sp>
        <p:nvSpPr>
          <p:cNvPr id="3" name="Content Placeholder 2"/>
          <p:cNvSpPr>
            <a:spLocks noGrp="1"/>
          </p:cNvSpPr>
          <p:nvPr>
            <p:ph idx="1"/>
          </p:nvPr>
        </p:nvSpPr>
        <p:spPr/>
        <p:txBody>
          <a:bodyPr>
            <a:normAutofit/>
          </a:bodyPr>
          <a:lstStyle/>
          <a:p>
            <a:r>
              <a:rPr lang="en-US" sz="2300" dirty="0" smtClean="0"/>
              <a:t>Online students are no different from campus students in their overall performance.</a:t>
            </a:r>
          </a:p>
          <a:p>
            <a:r>
              <a:rPr lang="en-US" sz="2300" dirty="0" smtClean="0"/>
              <a:t>Sources and evidence continue to challenge students even in 200-level courses, especially with citation and documentation. </a:t>
            </a:r>
          </a:p>
          <a:p>
            <a:r>
              <a:rPr lang="en-US" sz="2300" dirty="0" smtClean="0"/>
              <a:t>They can usually FIND good sources, but struggle with </a:t>
            </a:r>
            <a:r>
              <a:rPr lang="en-US" sz="2300" dirty="0"/>
              <a:t>o</a:t>
            </a:r>
            <a:r>
              <a:rPr lang="en-US" sz="2300" dirty="0" smtClean="0"/>
              <a:t>rganizing thoughts and information in research writing.</a:t>
            </a:r>
          </a:p>
          <a:p>
            <a:r>
              <a:rPr lang="en-US" sz="2300" dirty="0" smtClean="0"/>
              <a:t>Professionalism, including grammar &amp; mechanics, is pretty good.</a:t>
            </a:r>
          </a:p>
        </p:txBody>
      </p:sp>
    </p:spTree>
    <p:extLst>
      <p:ext uri="{BB962C8B-B14F-4D97-AF65-F5344CB8AC3E}">
        <p14:creationId xmlns:p14="http://schemas.microsoft.com/office/powerpoint/2010/main" val="8006607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the loop</a:t>
            </a:r>
            <a:endParaRPr lang="en-US" dirty="0"/>
          </a:p>
        </p:txBody>
      </p:sp>
      <p:sp>
        <p:nvSpPr>
          <p:cNvPr id="3" name="Content Placeholder 2"/>
          <p:cNvSpPr>
            <a:spLocks noGrp="1"/>
          </p:cNvSpPr>
          <p:nvPr>
            <p:ph idx="1"/>
          </p:nvPr>
        </p:nvSpPr>
        <p:spPr/>
        <p:txBody>
          <a:bodyPr>
            <a:normAutofit/>
          </a:bodyPr>
          <a:lstStyle/>
          <a:p>
            <a:r>
              <a:rPr lang="en-US" dirty="0" smtClean="0"/>
              <a:t>Present findings at Faculty Development Day</a:t>
            </a:r>
          </a:p>
          <a:p>
            <a:r>
              <a:rPr lang="en-US" dirty="0" smtClean="0"/>
              <a:t>Brainstorm session for practices that support student learning in targeted areas.</a:t>
            </a:r>
          </a:p>
          <a:p>
            <a:r>
              <a:rPr lang="en-US" dirty="0" smtClean="0"/>
              <a:t>Involve faculty in discussions about next steps.</a:t>
            </a:r>
          </a:p>
          <a:p>
            <a:r>
              <a:rPr lang="en-US" dirty="0" smtClean="0"/>
              <a:t>Encourage faculty to use tools like rubrics, templates,  &amp; </a:t>
            </a:r>
            <a:r>
              <a:rPr lang="en-US" dirty="0" err="1" smtClean="0"/>
              <a:t>Noodlebib</a:t>
            </a:r>
            <a:r>
              <a:rPr lang="en-US" dirty="0" smtClean="0"/>
              <a:t> along with library support services &amp; instruction sessions</a:t>
            </a:r>
          </a:p>
          <a:p>
            <a:pPr marL="0" indent="0">
              <a:buNone/>
            </a:pPr>
            <a:endParaRPr lang="en-US" dirty="0"/>
          </a:p>
        </p:txBody>
      </p:sp>
    </p:spTree>
    <p:extLst>
      <p:ext uri="{BB962C8B-B14F-4D97-AF65-F5344CB8AC3E}">
        <p14:creationId xmlns:p14="http://schemas.microsoft.com/office/powerpoint/2010/main" val="31084453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Committee</a:t>
            </a:r>
            <a:endParaRPr lang="en-US" dirty="0"/>
          </a:p>
        </p:txBody>
      </p:sp>
      <p:sp>
        <p:nvSpPr>
          <p:cNvPr id="3" name="Content Placeholder 2"/>
          <p:cNvSpPr>
            <a:spLocks noGrp="1"/>
          </p:cNvSpPr>
          <p:nvPr>
            <p:ph idx="1"/>
          </p:nvPr>
        </p:nvSpPr>
        <p:spPr/>
        <p:txBody>
          <a:bodyPr>
            <a:normAutofit/>
          </a:bodyPr>
          <a:lstStyle/>
          <a:p>
            <a:r>
              <a:rPr lang="en-US" dirty="0" smtClean="0"/>
              <a:t>The Assessment Committee is a cross-departmental group made up of representatives from the faculty and staff. During the 2016-2017 academic year the group consisted of:                                                                                 </a:t>
            </a:r>
            <a:r>
              <a:rPr lang="en-US" sz="1800" dirty="0" smtClean="0"/>
              <a:t>Claudette </a:t>
            </a:r>
            <a:r>
              <a:rPr lang="en-US" sz="1800" dirty="0" err="1" smtClean="0"/>
              <a:t>Dupee</a:t>
            </a:r>
            <a:r>
              <a:rPr lang="en-US" sz="1800" dirty="0" smtClean="0"/>
              <a:t> – Retention Director, Student Affairs                                                                                             Annette </a:t>
            </a:r>
            <a:r>
              <a:rPr lang="en-US" sz="1800" dirty="0" err="1" smtClean="0"/>
              <a:t>Tanguay</a:t>
            </a:r>
            <a:r>
              <a:rPr lang="en-US" sz="1800" dirty="0" smtClean="0"/>
              <a:t> – Librarian                                                                                                                                Rita </a:t>
            </a:r>
            <a:r>
              <a:rPr lang="en-US" sz="1800" dirty="0" err="1" smtClean="0"/>
              <a:t>Perron</a:t>
            </a:r>
            <a:r>
              <a:rPr lang="en-US" sz="1800" dirty="0" smtClean="0"/>
              <a:t> – Adjunct faculty, Science                                                                                                    Dianne Fallon – Faculty, English                                                                                                                      Lisa Murphy – Faculty, Social Sciences                                                                                                        Cathleen Ferrick – Faculty, Behavioral Health                                                                                   Paula Gagnon – Academic Dean</a:t>
            </a:r>
            <a:endParaRPr lang="en-US" dirty="0" smtClean="0"/>
          </a:p>
          <a:p>
            <a:endParaRPr lang="en-US" dirty="0"/>
          </a:p>
        </p:txBody>
      </p:sp>
    </p:spTree>
    <p:extLst>
      <p:ext uri="{BB962C8B-B14F-4D97-AF65-F5344CB8AC3E}">
        <p14:creationId xmlns:p14="http://schemas.microsoft.com/office/powerpoint/2010/main" val="32719589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Invitation: Open the Loop!</a:t>
            </a:r>
            <a:endParaRPr lang="en-US" dirty="0"/>
          </a:p>
        </p:txBody>
      </p:sp>
      <p:sp>
        <p:nvSpPr>
          <p:cNvPr id="3" name="Content Placeholder 2"/>
          <p:cNvSpPr>
            <a:spLocks noGrp="1"/>
          </p:cNvSpPr>
          <p:nvPr>
            <p:ph idx="1"/>
          </p:nvPr>
        </p:nvSpPr>
        <p:spPr/>
        <p:txBody>
          <a:bodyPr/>
          <a:lstStyle/>
          <a:p>
            <a:r>
              <a:rPr lang="en-US" dirty="0" smtClean="0"/>
              <a:t>Review communication rubric</a:t>
            </a:r>
          </a:p>
          <a:p>
            <a:r>
              <a:rPr lang="en-US" dirty="0" smtClean="0"/>
              <a:t>Read sample paper</a:t>
            </a:r>
          </a:p>
          <a:p>
            <a:r>
              <a:rPr lang="en-US" dirty="0" smtClean="0"/>
              <a:t>Score paper using rubric</a:t>
            </a:r>
          </a:p>
          <a:p>
            <a:r>
              <a:rPr lang="en-US" smtClean="0"/>
              <a:t>Aggregate </a:t>
            </a:r>
            <a:r>
              <a:rPr lang="en-US" dirty="0" smtClean="0"/>
              <a:t>group score for paper by show of hands.</a:t>
            </a:r>
          </a:p>
          <a:p>
            <a:r>
              <a:rPr lang="en-US" dirty="0" smtClean="0"/>
              <a:t>Discuss!</a:t>
            </a:r>
          </a:p>
          <a:p>
            <a:endParaRPr lang="en-US" dirty="0"/>
          </a:p>
        </p:txBody>
      </p:sp>
    </p:spTree>
    <p:extLst>
      <p:ext uri="{BB962C8B-B14F-4D97-AF65-F5344CB8AC3E}">
        <p14:creationId xmlns:p14="http://schemas.microsoft.com/office/powerpoint/2010/main" val="38000425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81525" y="1322150"/>
            <a:ext cx="3758160" cy="584776"/>
          </a:xfrm>
          <a:prstGeom prst="rect">
            <a:avLst/>
          </a:prstGeom>
          <a:noFill/>
        </p:spPr>
        <p:txBody>
          <a:bodyPr wrap="none" rtlCol="0">
            <a:spAutoFit/>
          </a:bodyPr>
          <a:lstStyle/>
          <a:p>
            <a:pPr algn="ctr"/>
            <a:r>
              <a:rPr lang="en-US" sz="3200" b="1" dirty="0" smtClean="0"/>
              <a:t>Ongoing Challenges</a:t>
            </a:r>
            <a:endParaRPr lang="en-US" sz="3200" b="1" dirty="0"/>
          </a:p>
        </p:txBody>
      </p:sp>
      <p:sp>
        <p:nvSpPr>
          <p:cNvPr id="3" name="TextBox 2"/>
          <p:cNvSpPr txBox="1"/>
          <p:nvPr/>
        </p:nvSpPr>
        <p:spPr>
          <a:xfrm>
            <a:off x="1207489" y="2540178"/>
            <a:ext cx="10003426" cy="2985433"/>
          </a:xfrm>
          <a:prstGeom prst="rect">
            <a:avLst/>
          </a:prstGeom>
          <a:noFill/>
        </p:spPr>
        <p:txBody>
          <a:bodyPr wrap="square" rtlCol="0">
            <a:spAutoFit/>
          </a:bodyPr>
          <a:lstStyle/>
          <a:p>
            <a:pPr marL="457200" indent="-457200">
              <a:buFont typeface="Wingdings" charset="2"/>
              <a:buChar char="Ø"/>
            </a:pPr>
            <a:r>
              <a:rPr lang="en-US" sz="2800" dirty="0" smtClean="0"/>
              <a:t>Involving more faculty in the Assessment Committee</a:t>
            </a:r>
          </a:p>
          <a:p>
            <a:endParaRPr lang="en-US" sz="1000" dirty="0" smtClean="0"/>
          </a:p>
          <a:p>
            <a:pPr marL="457200" indent="-457200">
              <a:buFont typeface="Wingdings" charset="2"/>
              <a:buChar char="Ø"/>
            </a:pPr>
            <a:r>
              <a:rPr lang="en-US" sz="2800" dirty="0" smtClean="0"/>
              <a:t>Getting more faculty and staff to understand what assessment is and what it isn’t.</a:t>
            </a:r>
          </a:p>
          <a:p>
            <a:endParaRPr lang="en-US" sz="1000" dirty="0" smtClean="0"/>
          </a:p>
          <a:p>
            <a:pPr marL="457200" indent="-457200">
              <a:buFont typeface="Wingdings" charset="2"/>
              <a:buChar char="Ø"/>
            </a:pPr>
            <a:r>
              <a:rPr lang="en-US" sz="2800" dirty="0" smtClean="0"/>
              <a:t>Focusing on the global and not the individual, but recognizing that we can’t improve outcomes unless individuals take the initiative to try new practices and methods.</a:t>
            </a:r>
            <a:endParaRPr lang="en-US" sz="2800" dirty="0"/>
          </a:p>
        </p:txBody>
      </p:sp>
    </p:spTree>
    <p:extLst>
      <p:ext uri="{BB962C8B-B14F-4D97-AF65-F5344CB8AC3E}">
        <p14:creationId xmlns:p14="http://schemas.microsoft.com/office/powerpoint/2010/main" val="411690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984431" y="3223559"/>
            <a:ext cx="223138" cy="410882"/>
          </a:xfrm>
          <a:prstGeom prst="rect">
            <a:avLst/>
          </a:prstGeom>
        </p:spPr>
        <p:txBody>
          <a:bodyPr wrap="none">
            <a:spAutoFit/>
          </a:bodyPr>
          <a:lstStyle/>
          <a:p>
            <a:pPr>
              <a:lnSpc>
                <a:spcPct val="115000"/>
              </a:lnSpc>
            </a:pPr>
            <a:r>
              <a:rPr lang="en-US" baseline="30000" dirty="0"/>
              <a: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1020488" y="1451562"/>
            <a:ext cx="10170867" cy="2308324"/>
          </a:xfrm>
          <a:prstGeom prst="rect">
            <a:avLst/>
          </a:prstGeom>
          <a:noFill/>
        </p:spPr>
        <p:txBody>
          <a:bodyPr wrap="square" rtlCol="0">
            <a:spAutoFit/>
          </a:bodyPr>
          <a:lstStyle/>
          <a:p>
            <a:pPr algn="ctr"/>
            <a:r>
              <a:rPr lang="en-US" sz="3600" b="1" dirty="0" smtClean="0"/>
              <a:t>YCCC Assessment Committee:</a:t>
            </a:r>
          </a:p>
          <a:p>
            <a:endParaRPr lang="en-US" sz="3600" dirty="0" smtClean="0"/>
          </a:p>
          <a:p>
            <a:r>
              <a:rPr lang="en-US" sz="3600" dirty="0">
                <a:hlinkClick r:id="rId2"/>
              </a:rPr>
              <a:t>https://</a:t>
            </a:r>
            <a:r>
              <a:rPr lang="en-US" sz="3600" dirty="0" err="1">
                <a:hlinkClick r:id="rId2"/>
              </a:rPr>
              <a:t>my.yccc.edu</a:t>
            </a:r>
            <a:r>
              <a:rPr lang="en-US" sz="3600" dirty="0">
                <a:hlinkClick r:id="rId2"/>
              </a:rPr>
              <a:t>/ICS/</a:t>
            </a:r>
            <a:r>
              <a:rPr lang="en-US" sz="3600" dirty="0" err="1">
                <a:hlinkClick r:id="rId2"/>
              </a:rPr>
              <a:t>Campus_Services</a:t>
            </a:r>
            <a:r>
              <a:rPr lang="en-US" sz="3600" dirty="0">
                <a:hlinkClick r:id="rId2"/>
              </a:rPr>
              <a:t>/Governance/</a:t>
            </a:r>
            <a:r>
              <a:rPr lang="en-US" sz="3600" dirty="0" err="1">
                <a:hlinkClick r:id="rId2"/>
              </a:rPr>
              <a:t>Assessment_Committee.jnz</a:t>
            </a:r>
            <a:endParaRPr lang="en-US" sz="3600" dirty="0"/>
          </a:p>
        </p:txBody>
      </p:sp>
    </p:spTree>
    <p:extLst>
      <p:ext uri="{BB962C8B-B14F-4D97-AF65-F5344CB8AC3E}">
        <p14:creationId xmlns:p14="http://schemas.microsoft.com/office/powerpoint/2010/main" val="6884363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Are Assessing</a:t>
            </a:r>
            <a:endParaRPr lang="en-US" dirty="0"/>
          </a:p>
        </p:txBody>
      </p:sp>
      <p:sp>
        <p:nvSpPr>
          <p:cNvPr id="3" name="Content Placeholder 2"/>
          <p:cNvSpPr>
            <a:spLocks noGrp="1"/>
          </p:cNvSpPr>
          <p:nvPr>
            <p:ph idx="1"/>
          </p:nvPr>
        </p:nvSpPr>
        <p:spPr/>
        <p:txBody>
          <a:bodyPr/>
          <a:lstStyle/>
          <a:p>
            <a:r>
              <a:rPr lang="en-US" dirty="0" smtClean="0"/>
              <a:t>YCCC has developed Institutional Learning Outcomes (ILOs) which reflect our shared educational values. Each degree program has specific  learning outcomes as well, which incorporate the ILOs.  Because these outcomes are embedded in YCCC programs our graduates should have acquired knowledge in all ILO areas.</a:t>
            </a:r>
            <a:endParaRPr lang="en-US" dirty="0"/>
          </a:p>
        </p:txBody>
      </p:sp>
    </p:spTree>
    <p:extLst>
      <p:ext uri="{BB962C8B-B14F-4D97-AF65-F5344CB8AC3E}">
        <p14:creationId xmlns:p14="http://schemas.microsoft.com/office/powerpoint/2010/main" val="20962467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Are Assessing (cont.)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Institutional Learning Outcome areas are:</a:t>
            </a:r>
          </a:p>
          <a:p>
            <a:pPr marL="0" indent="0">
              <a:buNone/>
            </a:pPr>
            <a:r>
              <a:rPr lang="en-US" dirty="0" smtClean="0"/>
              <a:t>     1. Communication</a:t>
            </a:r>
          </a:p>
          <a:p>
            <a:pPr marL="0" indent="0">
              <a:buNone/>
            </a:pPr>
            <a:r>
              <a:rPr lang="en-US" dirty="0" smtClean="0"/>
              <a:t>     2. Quantitative Competence</a:t>
            </a:r>
          </a:p>
          <a:p>
            <a:pPr marL="0" indent="0">
              <a:buNone/>
            </a:pPr>
            <a:r>
              <a:rPr lang="en-US" dirty="0" smtClean="0"/>
              <a:t>     3. Global Awareness, Diversity and Tolerance</a:t>
            </a:r>
          </a:p>
          <a:p>
            <a:pPr marL="0" indent="0">
              <a:buNone/>
            </a:pPr>
            <a:r>
              <a:rPr lang="en-US" dirty="0"/>
              <a:t> </a:t>
            </a:r>
            <a:r>
              <a:rPr lang="en-US" dirty="0" smtClean="0"/>
              <a:t>    4. Critical Thinking and Problem-Solving</a:t>
            </a:r>
          </a:p>
          <a:p>
            <a:pPr marL="0" indent="0">
              <a:buNone/>
            </a:pPr>
            <a:r>
              <a:rPr lang="en-US" dirty="0" smtClean="0"/>
              <a:t>     5. Information Literacy</a:t>
            </a:r>
          </a:p>
          <a:p>
            <a:pPr marL="0" indent="0">
              <a:buNone/>
            </a:pPr>
            <a:r>
              <a:rPr lang="en-US" dirty="0" smtClean="0"/>
              <a:t>     6. Technological Competence</a:t>
            </a:r>
          </a:p>
          <a:p>
            <a:pPr marL="0" indent="0">
              <a:buNone/>
            </a:pPr>
            <a:r>
              <a:rPr lang="en-US" dirty="0" smtClean="0"/>
              <a:t>     7. Responsibility and Integrity</a:t>
            </a:r>
            <a:endParaRPr lang="en-US" dirty="0"/>
          </a:p>
        </p:txBody>
      </p:sp>
    </p:spTree>
    <p:extLst>
      <p:ext uri="{BB962C8B-B14F-4D97-AF65-F5344CB8AC3E}">
        <p14:creationId xmlns:p14="http://schemas.microsoft.com/office/powerpoint/2010/main" val="15029887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6756" y="575275"/>
            <a:ext cx="9601196" cy="1303867"/>
          </a:xfrm>
        </p:spPr>
        <p:txBody>
          <a:bodyPr/>
          <a:lstStyle/>
          <a:p>
            <a:r>
              <a:rPr lang="en-US" dirty="0" smtClean="0"/>
              <a:t>Process</a:t>
            </a:r>
            <a:endParaRPr lang="en-US" dirty="0"/>
          </a:p>
        </p:txBody>
      </p:sp>
      <p:sp>
        <p:nvSpPr>
          <p:cNvPr id="3" name="Content Placeholder 2"/>
          <p:cNvSpPr>
            <a:spLocks noGrp="1"/>
          </p:cNvSpPr>
          <p:nvPr>
            <p:ph idx="1"/>
          </p:nvPr>
        </p:nvSpPr>
        <p:spPr>
          <a:xfrm>
            <a:off x="1295401" y="2354837"/>
            <a:ext cx="9601196" cy="3521031"/>
          </a:xfrm>
        </p:spPr>
        <p:txBody>
          <a:bodyPr>
            <a:normAutofit fontScale="92500" lnSpcReduction="20000"/>
          </a:bodyPr>
          <a:lstStyle/>
          <a:p>
            <a:r>
              <a:rPr lang="en-US" dirty="0" smtClean="0"/>
              <a:t>Develop a rubric template.</a:t>
            </a:r>
          </a:p>
          <a:p>
            <a:r>
              <a:rPr lang="en-US" dirty="0" smtClean="0"/>
              <a:t>Create rubrics for each individual ILO.</a:t>
            </a:r>
          </a:p>
          <a:p>
            <a:r>
              <a:rPr lang="en-US" dirty="0" smtClean="0"/>
              <a:t>Gather sample papers &amp;</a:t>
            </a:r>
            <a:r>
              <a:rPr lang="en-US" dirty="0"/>
              <a:t> </a:t>
            </a:r>
            <a:r>
              <a:rPr lang="en-US" dirty="0" smtClean="0"/>
              <a:t>remove all identifying information from papers.</a:t>
            </a:r>
          </a:p>
          <a:p>
            <a:r>
              <a:rPr lang="en-US" dirty="0" smtClean="0"/>
              <a:t>Complete norming exercise.</a:t>
            </a:r>
          </a:p>
          <a:p>
            <a:r>
              <a:rPr lang="en-US" dirty="0" smtClean="0"/>
              <a:t>Read papers and score using rubrics.</a:t>
            </a:r>
          </a:p>
          <a:p>
            <a:r>
              <a:rPr lang="en-US" dirty="0" smtClean="0"/>
              <a:t>Sort rubrics and assign a third reader for outliers.</a:t>
            </a:r>
          </a:p>
          <a:p>
            <a:r>
              <a:rPr lang="en-US" dirty="0" smtClean="0"/>
              <a:t>Compile data</a:t>
            </a:r>
          </a:p>
          <a:p>
            <a:r>
              <a:rPr lang="en-US" dirty="0" smtClean="0"/>
              <a:t>Close the loop by providing results to faculty which identify strengths and areas that need improvement.</a:t>
            </a:r>
            <a:endParaRPr lang="en-US" dirty="0"/>
          </a:p>
        </p:txBody>
      </p:sp>
    </p:spTree>
    <p:extLst>
      <p:ext uri="{BB962C8B-B14F-4D97-AF65-F5344CB8AC3E}">
        <p14:creationId xmlns:p14="http://schemas.microsoft.com/office/powerpoint/2010/main" val="9050457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Rubric Development</a:t>
            </a:r>
            <a:endParaRPr lang="en-US" dirty="0"/>
          </a:p>
        </p:txBody>
      </p:sp>
      <p:sp>
        <p:nvSpPr>
          <p:cNvPr id="3" name="Content Placeholder 2"/>
          <p:cNvSpPr>
            <a:spLocks noGrp="1"/>
          </p:cNvSpPr>
          <p:nvPr>
            <p:ph idx="1"/>
          </p:nvPr>
        </p:nvSpPr>
        <p:spPr/>
        <p:txBody>
          <a:bodyPr>
            <a:normAutofit/>
          </a:bodyPr>
          <a:lstStyle/>
          <a:p>
            <a:r>
              <a:rPr lang="en-US" dirty="0" smtClean="0"/>
              <a:t>In 2014-2015, Committee begins developing and testing rubrics for all ILOs</a:t>
            </a:r>
          </a:p>
          <a:p>
            <a:r>
              <a:rPr lang="en-US" dirty="0" smtClean="0"/>
              <a:t>Committee </a:t>
            </a:r>
            <a:r>
              <a:rPr lang="en-US" dirty="0"/>
              <a:t>prioritized ILOs which were related to either faculty identified areas of concern or potential changes in </a:t>
            </a:r>
            <a:r>
              <a:rPr lang="en-US" dirty="0" smtClean="0"/>
              <a:t>curriculum. Over </a:t>
            </a:r>
            <a:r>
              <a:rPr lang="en-US" dirty="0"/>
              <a:t>time all seven ILOs will be assessed.</a:t>
            </a:r>
          </a:p>
          <a:p>
            <a:r>
              <a:rPr lang="en-US" dirty="0" smtClean="0"/>
              <a:t>Communication selected as first rubric for development. </a:t>
            </a:r>
          </a:p>
          <a:p>
            <a:r>
              <a:rPr lang="en-US" dirty="0" smtClean="0"/>
              <a:t>Pilot study conducted with Communication rubric in Spring 2015</a:t>
            </a:r>
          </a:p>
        </p:txBody>
      </p:sp>
    </p:spTree>
    <p:extLst>
      <p:ext uri="{BB962C8B-B14F-4D97-AF65-F5344CB8AC3E}">
        <p14:creationId xmlns:p14="http://schemas.microsoft.com/office/powerpoint/2010/main" val="1248142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Doing Assessment: 1</a:t>
            </a:r>
            <a:r>
              <a:rPr lang="en-US" baseline="30000" dirty="0" smtClean="0"/>
              <a:t>st</a:t>
            </a:r>
            <a:r>
              <a:rPr lang="en-US" dirty="0" smtClean="0"/>
              <a:t> time (2014-15)</a:t>
            </a:r>
            <a:endParaRPr lang="en-US" dirty="0"/>
          </a:p>
        </p:txBody>
      </p:sp>
      <p:sp>
        <p:nvSpPr>
          <p:cNvPr id="3" name="Content Placeholder 2"/>
          <p:cNvSpPr>
            <a:spLocks noGrp="1"/>
          </p:cNvSpPr>
          <p:nvPr>
            <p:ph idx="1"/>
          </p:nvPr>
        </p:nvSpPr>
        <p:spPr/>
        <p:txBody>
          <a:bodyPr/>
          <a:lstStyle/>
          <a:p>
            <a:r>
              <a:rPr lang="en-US" dirty="0"/>
              <a:t>25 papers collected from seven 200-level courses across the curriculum (English, Science, Psychology, Health Information Management)</a:t>
            </a:r>
          </a:p>
          <a:p>
            <a:r>
              <a:rPr lang="en-US" b="1" dirty="0"/>
              <a:t>Main finding</a:t>
            </a:r>
            <a:r>
              <a:rPr lang="en-US" dirty="0"/>
              <a:t>: Improve learning in Sources and Evidence, as students struggle with integrating source material and with finding &amp; using high quality sources</a:t>
            </a:r>
            <a:r>
              <a:rPr lang="en-US" dirty="0" smtClean="0"/>
              <a:t>.</a:t>
            </a:r>
          </a:p>
          <a:p>
            <a:r>
              <a:rPr lang="en-US" b="1" dirty="0" smtClean="0"/>
              <a:t>Closing the loop: </a:t>
            </a:r>
            <a:r>
              <a:rPr lang="en-US" dirty="0" smtClean="0"/>
              <a:t>Share findings and focus on paraphrasing and integrating sources at Faculty Development Day</a:t>
            </a:r>
            <a:endParaRPr lang="en-US" dirty="0"/>
          </a:p>
          <a:p>
            <a:endParaRPr lang="en-US" dirty="0"/>
          </a:p>
        </p:txBody>
      </p:sp>
    </p:spTree>
    <p:extLst>
      <p:ext uri="{BB962C8B-B14F-4D97-AF65-F5344CB8AC3E}">
        <p14:creationId xmlns:p14="http://schemas.microsoft.com/office/powerpoint/2010/main" val="12367661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2015-16</a:t>
            </a:r>
            <a:endParaRPr lang="en-US" dirty="0"/>
          </a:p>
        </p:txBody>
      </p:sp>
      <p:sp>
        <p:nvSpPr>
          <p:cNvPr id="3" name="Content Placeholder 2"/>
          <p:cNvSpPr>
            <a:spLocks noGrp="1"/>
          </p:cNvSpPr>
          <p:nvPr>
            <p:ph idx="1"/>
          </p:nvPr>
        </p:nvSpPr>
        <p:spPr>
          <a:xfrm>
            <a:off x="1295401" y="2556931"/>
            <a:ext cx="9601196" cy="3496601"/>
          </a:xfrm>
        </p:spPr>
        <p:txBody>
          <a:bodyPr>
            <a:normAutofit fontScale="92500" lnSpcReduction="10000"/>
          </a:bodyPr>
          <a:lstStyle/>
          <a:p>
            <a:r>
              <a:rPr lang="en-US" dirty="0" smtClean="0"/>
              <a:t>In 2015-16, Committee fine-tuned Communication rubric &amp; developed rubrics for Information Literacy and Quantitative Analysis</a:t>
            </a:r>
          </a:p>
          <a:p>
            <a:r>
              <a:rPr lang="en-US" dirty="0" smtClean="0"/>
              <a:t>In spring 2016, </a:t>
            </a:r>
            <a:r>
              <a:rPr lang="en-US" b="1" dirty="0" smtClean="0"/>
              <a:t>37 papers </a:t>
            </a:r>
            <a:r>
              <a:rPr lang="en-US" dirty="0" smtClean="0"/>
              <a:t>collected from </a:t>
            </a:r>
            <a:r>
              <a:rPr lang="en-US" b="1" dirty="0" smtClean="0"/>
              <a:t>eight 200-level online classes</a:t>
            </a:r>
            <a:r>
              <a:rPr lang="en-US" dirty="0" smtClean="0"/>
              <a:t>.</a:t>
            </a:r>
          </a:p>
          <a:p>
            <a:r>
              <a:rPr lang="en-US" dirty="0" smtClean="0"/>
              <a:t>Developed goal to assess three ILOs in 2016-17, using collected samples. </a:t>
            </a:r>
          </a:p>
          <a:p>
            <a:r>
              <a:rPr lang="en-US" dirty="0"/>
              <a:t>Instructors teaching 200 level courses during the Spring 2016 semester were asked to provide papers related to </a:t>
            </a:r>
            <a:r>
              <a:rPr lang="en-US" dirty="0" smtClean="0"/>
              <a:t>a research-oriented assignment </a:t>
            </a:r>
            <a:r>
              <a:rPr lang="en-US" dirty="0"/>
              <a:t>(</a:t>
            </a:r>
            <a:r>
              <a:rPr lang="en-US" dirty="0" smtClean="0"/>
              <a:t>i.e</a:t>
            </a:r>
            <a:r>
              <a:rPr lang="en-US" dirty="0"/>
              <a:t>. used sources and citations).</a:t>
            </a:r>
          </a:p>
          <a:p>
            <a:r>
              <a:rPr lang="en-US" dirty="0" smtClean="0"/>
              <a:t>Submissions received from business</a:t>
            </a:r>
            <a:r>
              <a:rPr lang="en-US" dirty="0"/>
              <a:t>, education, humanities, English &amp;</a:t>
            </a:r>
            <a:r>
              <a:rPr lang="en-US" dirty="0" smtClean="0"/>
              <a:t> </a:t>
            </a:r>
            <a:r>
              <a:rPr lang="en-US" dirty="0"/>
              <a:t>social sciences.</a:t>
            </a:r>
          </a:p>
          <a:p>
            <a:endParaRPr lang="en-US" dirty="0" smtClean="0"/>
          </a:p>
        </p:txBody>
      </p:sp>
    </p:spTree>
    <p:extLst>
      <p:ext uri="{BB962C8B-B14F-4D97-AF65-F5344CB8AC3E}">
        <p14:creationId xmlns:p14="http://schemas.microsoft.com/office/powerpoint/2010/main" val="1979316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Institutional Learning Outcomes Defined</a:t>
            </a:r>
            <a:endParaRPr lang="en-US" dirty="0"/>
          </a:p>
        </p:txBody>
      </p:sp>
      <p:sp>
        <p:nvSpPr>
          <p:cNvPr id="3" name="Content Placeholder 2"/>
          <p:cNvSpPr>
            <a:spLocks noGrp="1"/>
          </p:cNvSpPr>
          <p:nvPr>
            <p:ph idx="1"/>
          </p:nvPr>
        </p:nvSpPr>
        <p:spPr/>
        <p:txBody>
          <a:bodyPr/>
          <a:lstStyle/>
          <a:p>
            <a:r>
              <a:rPr lang="en-US" dirty="0" smtClean="0"/>
              <a:t>Communication – Communicate effectively in a clear, well-organized manner to convey ideas with an intended audience in a variety of academic and professional settings.</a:t>
            </a:r>
          </a:p>
          <a:p>
            <a:r>
              <a:rPr lang="en-US" dirty="0" smtClean="0"/>
              <a:t>Quantitative Competence –Identify , analyze and solve problems that are quantitative in nature.</a:t>
            </a:r>
          </a:p>
          <a:p>
            <a:r>
              <a:rPr lang="en-US" dirty="0" smtClean="0"/>
              <a:t>Information Literacy – Apply research skills to retrieve and evaluate information and to use it ethically.</a:t>
            </a:r>
            <a:endParaRPr lang="en-US" dirty="0"/>
          </a:p>
        </p:txBody>
      </p:sp>
    </p:spTree>
    <p:extLst>
      <p:ext uri="{BB962C8B-B14F-4D97-AF65-F5344CB8AC3E}">
        <p14:creationId xmlns:p14="http://schemas.microsoft.com/office/powerpoint/2010/main" val="30326365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812</TotalTime>
  <Words>927</Words>
  <Application>Microsoft Office PowerPoint</Application>
  <PresentationFormat>Widescreen</PresentationFormat>
  <Paragraphs>99</Paragraphs>
  <Slides>22</Slides>
  <Notes>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31" baseType="lpstr">
      <vt:lpstr>Arial</vt:lpstr>
      <vt:lpstr>Calibri</vt:lpstr>
      <vt:lpstr>Garamond</vt:lpstr>
      <vt:lpstr>Mangal</vt:lpstr>
      <vt:lpstr>Times New Roman</vt:lpstr>
      <vt:lpstr>Wingdings</vt:lpstr>
      <vt:lpstr>Organic</vt:lpstr>
      <vt:lpstr>Office Theme</vt:lpstr>
      <vt:lpstr>Document</vt:lpstr>
      <vt:lpstr>Institutional Learning Outcomes Assessment </vt:lpstr>
      <vt:lpstr>The Committee</vt:lpstr>
      <vt:lpstr>What We Are Assessing</vt:lpstr>
      <vt:lpstr>What We Are Assessing (cont.)</vt:lpstr>
      <vt:lpstr>Process</vt:lpstr>
      <vt:lpstr>Rubric Development</vt:lpstr>
      <vt:lpstr>Doing Assessment: 1st time (2014-15)</vt:lpstr>
      <vt:lpstr>Next steps: 2015-16</vt:lpstr>
      <vt:lpstr>Institutional Learning Outcomes Defined</vt:lpstr>
      <vt:lpstr>Data analysis</vt:lpstr>
      <vt:lpstr>Lessons learned</vt:lpstr>
      <vt:lpstr>PowerPoint Presentation</vt:lpstr>
      <vt:lpstr>Data analysis</vt:lpstr>
      <vt:lpstr>So how did they do?</vt:lpstr>
      <vt:lpstr>PowerPoint Presentation</vt:lpstr>
      <vt:lpstr>So how did they do?</vt:lpstr>
      <vt:lpstr>PowerPoint Presentation</vt:lpstr>
      <vt:lpstr>Student learning: How does it add up?</vt:lpstr>
      <vt:lpstr>Closing the loop</vt:lpstr>
      <vt:lpstr>Invitation: Open the Loop!</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dc:title>
  <dc:creator>Cathleen Ferrick</dc:creator>
  <cp:lastModifiedBy>Joy Locher</cp:lastModifiedBy>
  <cp:revision>27</cp:revision>
  <dcterms:created xsi:type="dcterms:W3CDTF">2017-05-09T12:24:13Z</dcterms:created>
  <dcterms:modified xsi:type="dcterms:W3CDTF">2017-12-14T20:07:49Z</dcterms:modified>
</cp:coreProperties>
</file>